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1"/>
  </p:notesMasterIdLst>
  <p:sldIdLst>
    <p:sldId id="268" r:id="rId5"/>
    <p:sldId id="312" r:id="rId6"/>
    <p:sldId id="266" r:id="rId7"/>
    <p:sldId id="270" r:id="rId8"/>
    <p:sldId id="272" r:id="rId9"/>
    <p:sldId id="273" r:id="rId10"/>
    <p:sldId id="274" r:id="rId11"/>
    <p:sldId id="314" r:id="rId12"/>
    <p:sldId id="277" r:id="rId13"/>
    <p:sldId id="323" r:id="rId14"/>
    <p:sldId id="322" r:id="rId15"/>
    <p:sldId id="324" r:id="rId16"/>
    <p:sldId id="313" r:id="rId17"/>
    <p:sldId id="326" r:id="rId18"/>
    <p:sldId id="325" r:id="rId19"/>
    <p:sldId id="319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87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571"/>
    <p:restoredTop sz="70646"/>
  </p:normalViewPr>
  <p:slideViewPr>
    <p:cSldViewPr snapToGrid="0" snapToObjects="1">
      <p:cViewPr varScale="1">
        <p:scale>
          <a:sx n="85" d="100"/>
          <a:sy n="85" d="100"/>
        </p:scale>
        <p:origin x="152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70" d="100"/>
        <a:sy n="17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70B4E40-38B3-BE47-AB42-7892DA246268}" type="doc">
      <dgm:prSet loTypeId="urn:microsoft.com/office/officeart/2005/8/layout/target3" loCatId="" qsTypeId="urn:microsoft.com/office/officeart/2005/8/quickstyle/simple1" qsCatId="simple" csTypeId="urn:microsoft.com/office/officeart/2005/8/colors/accent1_2" csCatId="accent1" phldr="1"/>
      <dgm:spPr/>
    </dgm:pt>
    <dgm:pt modelId="{FADCCC9D-6ACE-C641-B948-997032CFF729}">
      <dgm:prSet phldrT="[Text]"/>
      <dgm:spPr/>
      <dgm:t>
        <a:bodyPr/>
        <a:lstStyle/>
        <a:p>
          <a:r>
            <a:rPr lang="en-US" dirty="0"/>
            <a:t>Manual</a:t>
          </a:r>
        </a:p>
      </dgm:t>
    </dgm:pt>
    <dgm:pt modelId="{54989FD8-25BA-C141-B259-7C4A81D065D9}" type="parTrans" cxnId="{8E7FBF99-04C7-AE48-BF28-EF5DAECC11CB}">
      <dgm:prSet/>
      <dgm:spPr/>
      <dgm:t>
        <a:bodyPr/>
        <a:lstStyle/>
        <a:p>
          <a:endParaRPr lang="en-US"/>
        </a:p>
      </dgm:t>
    </dgm:pt>
    <dgm:pt modelId="{AF4B126C-6700-8D47-AD9D-82D0CCDF11A5}" type="sibTrans" cxnId="{8E7FBF99-04C7-AE48-BF28-EF5DAECC11CB}">
      <dgm:prSet/>
      <dgm:spPr/>
      <dgm:t>
        <a:bodyPr/>
        <a:lstStyle/>
        <a:p>
          <a:endParaRPr lang="en-US"/>
        </a:p>
      </dgm:t>
    </dgm:pt>
    <dgm:pt modelId="{7774A35E-0200-DD48-83DA-DF7A7EBB0EA5}">
      <dgm:prSet phldrT="[Text]"/>
      <dgm:spPr/>
      <dgm:t>
        <a:bodyPr/>
        <a:lstStyle/>
        <a:p>
          <a:r>
            <a:rPr lang="en-US" dirty="0"/>
            <a:t>Semi-Automated / Scripted</a:t>
          </a:r>
        </a:p>
      </dgm:t>
    </dgm:pt>
    <dgm:pt modelId="{11E2D599-7A16-8B44-B03A-127487A8C70D}" type="parTrans" cxnId="{0E7BD3C1-8C82-8445-82CF-7B3DAEF129BA}">
      <dgm:prSet/>
      <dgm:spPr/>
      <dgm:t>
        <a:bodyPr/>
        <a:lstStyle/>
        <a:p>
          <a:endParaRPr lang="en-US"/>
        </a:p>
      </dgm:t>
    </dgm:pt>
    <dgm:pt modelId="{BE89CFD2-292A-3F45-96F4-9EFB2CFE8F4E}" type="sibTrans" cxnId="{0E7BD3C1-8C82-8445-82CF-7B3DAEF129BA}">
      <dgm:prSet/>
      <dgm:spPr/>
      <dgm:t>
        <a:bodyPr/>
        <a:lstStyle/>
        <a:p>
          <a:endParaRPr lang="en-US"/>
        </a:p>
      </dgm:t>
    </dgm:pt>
    <dgm:pt modelId="{5516E4F3-419E-6C41-BF02-B6775364CA90}">
      <dgm:prSet phldrT="[Text]"/>
      <dgm:spPr/>
      <dgm:t>
        <a:bodyPr/>
        <a:lstStyle/>
        <a:p>
          <a:r>
            <a:rPr lang="en-US" dirty="0"/>
            <a:t>Automated Single Password</a:t>
          </a:r>
        </a:p>
      </dgm:t>
    </dgm:pt>
    <dgm:pt modelId="{DCD88018-E57E-E04B-8A93-F9237F2E7C3A}" type="parTrans" cxnId="{7E80223E-E8A8-E64D-A258-188BB83B4A7B}">
      <dgm:prSet/>
      <dgm:spPr/>
      <dgm:t>
        <a:bodyPr/>
        <a:lstStyle/>
        <a:p>
          <a:endParaRPr lang="en-US"/>
        </a:p>
      </dgm:t>
    </dgm:pt>
    <dgm:pt modelId="{D3D968A3-B2E1-4D4E-8039-CF7470C23D85}" type="sibTrans" cxnId="{7E80223E-E8A8-E64D-A258-188BB83B4A7B}">
      <dgm:prSet/>
      <dgm:spPr/>
      <dgm:t>
        <a:bodyPr/>
        <a:lstStyle/>
        <a:p>
          <a:endParaRPr lang="en-US"/>
        </a:p>
      </dgm:t>
    </dgm:pt>
    <dgm:pt modelId="{E5FC25BC-2027-FC41-A7E2-60D645E4342E}">
      <dgm:prSet phldrT="[Text]"/>
      <dgm:spPr/>
      <dgm:t>
        <a:bodyPr/>
        <a:lstStyle/>
        <a:p>
          <a:r>
            <a:rPr lang="en-US" dirty="0"/>
            <a:t>Automated Unique Passwords Safely Stored and Versioned</a:t>
          </a:r>
        </a:p>
      </dgm:t>
    </dgm:pt>
    <dgm:pt modelId="{84E50B0F-CDE5-6C46-A9CC-FC3D4B187B52}" type="parTrans" cxnId="{AB9C3C8C-E646-5A43-AD9F-F2D1373C9BB2}">
      <dgm:prSet/>
      <dgm:spPr/>
      <dgm:t>
        <a:bodyPr/>
        <a:lstStyle/>
        <a:p>
          <a:endParaRPr lang="en-US"/>
        </a:p>
      </dgm:t>
    </dgm:pt>
    <dgm:pt modelId="{A6B7D4F1-CB7B-EF44-89B3-B15299095190}" type="sibTrans" cxnId="{AB9C3C8C-E646-5A43-AD9F-F2D1373C9BB2}">
      <dgm:prSet/>
      <dgm:spPr/>
      <dgm:t>
        <a:bodyPr/>
        <a:lstStyle/>
        <a:p>
          <a:endParaRPr lang="en-US"/>
        </a:p>
      </dgm:t>
    </dgm:pt>
    <dgm:pt modelId="{1C0F1382-728A-AA48-8A72-6C576AD3EB9D}">
      <dgm:prSet phldrT="[Text]"/>
      <dgm:spPr/>
      <dgm:t>
        <a:bodyPr/>
        <a:lstStyle/>
        <a:p>
          <a:r>
            <a:rPr lang="en-US" dirty="0"/>
            <a:t>Manual, Use the UI to update the password</a:t>
          </a:r>
        </a:p>
      </dgm:t>
    </dgm:pt>
    <dgm:pt modelId="{7FCE4A05-2826-5140-8C57-582A4583611F}" type="parTrans" cxnId="{82CE37DC-DA8B-874E-B71A-1E7D5F1ED7B7}">
      <dgm:prSet/>
      <dgm:spPr/>
      <dgm:t>
        <a:bodyPr/>
        <a:lstStyle/>
        <a:p>
          <a:endParaRPr lang="en-US"/>
        </a:p>
      </dgm:t>
    </dgm:pt>
    <dgm:pt modelId="{116DA3D4-403B-C644-8A90-366A4B41F80B}" type="sibTrans" cxnId="{82CE37DC-DA8B-874E-B71A-1E7D5F1ED7B7}">
      <dgm:prSet/>
      <dgm:spPr/>
      <dgm:t>
        <a:bodyPr/>
        <a:lstStyle/>
        <a:p>
          <a:endParaRPr lang="en-US"/>
        </a:p>
      </dgm:t>
    </dgm:pt>
    <dgm:pt modelId="{87F881B1-2AED-EB45-988A-B0BAD726BA36}">
      <dgm:prSet/>
      <dgm:spPr/>
      <dgm:t>
        <a:bodyPr/>
        <a:lstStyle/>
        <a:p>
          <a:r>
            <a:rPr lang="en-US" dirty="0"/>
            <a:t>Pain Points: Time Consuming, Password is known by one admin, shares it with others</a:t>
          </a:r>
        </a:p>
      </dgm:t>
    </dgm:pt>
    <dgm:pt modelId="{7E0F5CC7-035A-0B4D-B39A-0972A7B9DF7D}" type="parTrans" cxnId="{260CBF60-6AF0-2C47-AD3F-2570626E5917}">
      <dgm:prSet/>
      <dgm:spPr/>
      <dgm:t>
        <a:bodyPr/>
        <a:lstStyle/>
        <a:p>
          <a:endParaRPr lang="en-US"/>
        </a:p>
      </dgm:t>
    </dgm:pt>
    <dgm:pt modelId="{5CC28F6B-6C83-D34C-9DCF-421FB4EBE6BA}" type="sibTrans" cxnId="{260CBF60-6AF0-2C47-AD3F-2570626E5917}">
      <dgm:prSet/>
      <dgm:spPr/>
      <dgm:t>
        <a:bodyPr/>
        <a:lstStyle/>
        <a:p>
          <a:endParaRPr lang="en-US"/>
        </a:p>
      </dgm:t>
    </dgm:pt>
    <dgm:pt modelId="{F7BD374D-D8BD-964B-BB6B-ED04039930EB}">
      <dgm:prSet phldrT="[Text]"/>
      <dgm:spPr/>
      <dgm:t>
        <a:bodyPr/>
        <a:lstStyle/>
        <a:p>
          <a:endParaRPr lang="en-US" dirty="0"/>
        </a:p>
      </dgm:t>
    </dgm:pt>
    <dgm:pt modelId="{C18743E7-3499-7943-B1EC-EA8BBE7F22EA}" type="parTrans" cxnId="{F7E4FF04-0024-1F40-A034-DB5CC5E80D49}">
      <dgm:prSet/>
      <dgm:spPr/>
      <dgm:t>
        <a:bodyPr/>
        <a:lstStyle/>
        <a:p>
          <a:endParaRPr lang="en-US"/>
        </a:p>
      </dgm:t>
    </dgm:pt>
    <dgm:pt modelId="{CB81846B-FC94-1A47-8EAB-7B24DD8D403E}" type="sibTrans" cxnId="{F7E4FF04-0024-1F40-A034-DB5CC5E80D49}">
      <dgm:prSet/>
      <dgm:spPr/>
      <dgm:t>
        <a:bodyPr/>
        <a:lstStyle/>
        <a:p>
          <a:endParaRPr lang="en-US"/>
        </a:p>
      </dgm:t>
    </dgm:pt>
    <dgm:pt modelId="{716AE165-D077-5E4E-B405-78E7B18FF7EB}">
      <dgm:prSet phldrT="[Text]"/>
      <dgm:spPr/>
      <dgm:t>
        <a:bodyPr/>
        <a:lstStyle/>
        <a:p>
          <a:r>
            <a:rPr lang="en-US" dirty="0"/>
            <a:t>Starting to use tools like </a:t>
          </a:r>
          <a:r>
            <a:rPr lang="en-US" dirty="0" err="1"/>
            <a:t>PowerCLI</a:t>
          </a:r>
          <a:r>
            <a:rPr lang="en-US" dirty="0"/>
            <a:t>,</a:t>
          </a:r>
        </a:p>
      </dgm:t>
    </dgm:pt>
    <dgm:pt modelId="{A1B2D7BD-8ABF-6543-9685-9ED130DC0925}" type="parTrans" cxnId="{701CD024-66D8-8545-B7DB-BF1AE307812B}">
      <dgm:prSet/>
      <dgm:spPr/>
      <dgm:t>
        <a:bodyPr/>
        <a:lstStyle/>
        <a:p>
          <a:endParaRPr lang="en-US"/>
        </a:p>
      </dgm:t>
    </dgm:pt>
    <dgm:pt modelId="{A9B54C43-C90B-A24A-8C66-DE8C7389B7FA}" type="sibTrans" cxnId="{701CD024-66D8-8545-B7DB-BF1AE307812B}">
      <dgm:prSet/>
      <dgm:spPr/>
      <dgm:t>
        <a:bodyPr/>
        <a:lstStyle/>
        <a:p>
          <a:endParaRPr lang="en-US"/>
        </a:p>
      </dgm:t>
    </dgm:pt>
    <dgm:pt modelId="{61C7730D-4600-7742-83DC-F58B8CDFC94D}">
      <dgm:prSet phldrT="[Text]"/>
      <dgm:spPr/>
      <dgm:t>
        <a:bodyPr/>
        <a:lstStyle/>
        <a:p>
          <a:r>
            <a:rPr lang="en-US" dirty="0"/>
            <a:t>Automated </a:t>
          </a:r>
          <a:r>
            <a:rPr lang="en-US" dirty="0" err="1"/>
            <a:t>PowerCLI</a:t>
          </a:r>
          <a:r>
            <a:rPr lang="en-US" dirty="0"/>
            <a:t>, possibly REST API to rotate passwords</a:t>
          </a:r>
        </a:p>
      </dgm:t>
    </dgm:pt>
    <dgm:pt modelId="{5B964EF5-EC4D-024C-9CCE-469BABEC4A1C}" type="parTrans" cxnId="{DD89A3FD-28D5-B44A-A7B6-F6959E1988E3}">
      <dgm:prSet/>
      <dgm:spPr/>
      <dgm:t>
        <a:bodyPr/>
        <a:lstStyle/>
        <a:p>
          <a:endParaRPr lang="en-US"/>
        </a:p>
      </dgm:t>
    </dgm:pt>
    <dgm:pt modelId="{0B68EB5E-97A6-0F44-AE2E-1CA9F967438F}" type="sibTrans" cxnId="{DD89A3FD-28D5-B44A-A7B6-F6959E1988E3}">
      <dgm:prSet/>
      <dgm:spPr/>
      <dgm:t>
        <a:bodyPr/>
        <a:lstStyle/>
        <a:p>
          <a:endParaRPr lang="en-US"/>
        </a:p>
      </dgm:t>
    </dgm:pt>
    <dgm:pt modelId="{ADF4843A-6E86-9243-9262-093A64F75221}">
      <dgm:prSet/>
      <dgm:spPr/>
      <dgm:t>
        <a:bodyPr/>
        <a:lstStyle/>
        <a:p>
          <a:r>
            <a:rPr lang="en-US" dirty="0"/>
            <a:t>Pain Points: Password is known by one admin, shares it with others, no versioning</a:t>
          </a:r>
        </a:p>
      </dgm:t>
    </dgm:pt>
    <dgm:pt modelId="{C0AEC796-6643-5942-93C0-50640E6E86E7}" type="parTrans" cxnId="{C278EE75-29C6-3141-9B99-39AD3E1E41B5}">
      <dgm:prSet/>
      <dgm:spPr/>
      <dgm:t>
        <a:bodyPr/>
        <a:lstStyle/>
        <a:p>
          <a:endParaRPr lang="en-US"/>
        </a:p>
      </dgm:t>
    </dgm:pt>
    <dgm:pt modelId="{7AA2D9EA-6E0E-1547-80FB-7136E1197FDF}" type="sibTrans" cxnId="{C278EE75-29C6-3141-9B99-39AD3E1E41B5}">
      <dgm:prSet/>
      <dgm:spPr/>
      <dgm:t>
        <a:bodyPr/>
        <a:lstStyle/>
        <a:p>
          <a:endParaRPr lang="en-US"/>
        </a:p>
      </dgm:t>
    </dgm:pt>
    <dgm:pt modelId="{6670B0B5-648B-6049-A247-E2C55D47F704}">
      <dgm:prSet phldrT="[Text]"/>
      <dgm:spPr/>
      <dgm:t>
        <a:bodyPr/>
        <a:lstStyle/>
        <a:p>
          <a:r>
            <a:rPr lang="en-US" dirty="0"/>
            <a:t>Automated </a:t>
          </a:r>
          <a:r>
            <a:rPr lang="en-US" dirty="0" err="1"/>
            <a:t>PowerCLI</a:t>
          </a:r>
          <a:r>
            <a:rPr lang="en-US" dirty="0"/>
            <a:t>, REST API to rotate passwords, unique password for all hosts, changed dynamically and still allows for manual revoke and updates</a:t>
          </a:r>
        </a:p>
      </dgm:t>
    </dgm:pt>
    <dgm:pt modelId="{7D91004E-E879-2B47-8837-43CAC9016421}" type="parTrans" cxnId="{9C83FCA2-31F2-B043-B087-4E5C02BA3C24}">
      <dgm:prSet/>
      <dgm:spPr/>
      <dgm:t>
        <a:bodyPr/>
        <a:lstStyle/>
        <a:p>
          <a:endParaRPr lang="en-US"/>
        </a:p>
      </dgm:t>
    </dgm:pt>
    <dgm:pt modelId="{AB64B685-6D0F-D34B-B95E-49D264EA8580}" type="sibTrans" cxnId="{9C83FCA2-31F2-B043-B087-4E5C02BA3C24}">
      <dgm:prSet/>
      <dgm:spPr/>
      <dgm:t>
        <a:bodyPr/>
        <a:lstStyle/>
        <a:p>
          <a:endParaRPr lang="en-US"/>
        </a:p>
      </dgm:t>
    </dgm:pt>
    <dgm:pt modelId="{E298F572-88A9-5640-88C3-C361859FAAA1}">
      <dgm:prSet phldrT="[Text]"/>
      <dgm:spPr/>
      <dgm:t>
        <a:bodyPr/>
        <a:lstStyle/>
        <a:p>
          <a:r>
            <a:rPr lang="en-US" dirty="0"/>
            <a:t>Pain Points: Password is known by one admin, shares it with others, password is updated only when administrator has time to run the script, limited versioning</a:t>
          </a:r>
        </a:p>
      </dgm:t>
    </dgm:pt>
    <dgm:pt modelId="{69FAAA38-FF44-CE48-ACB3-E8C559C0B0A2}" type="parTrans" cxnId="{5136AF11-D4DA-3042-B367-15987A0F4889}">
      <dgm:prSet/>
      <dgm:spPr/>
      <dgm:t>
        <a:bodyPr/>
        <a:lstStyle/>
        <a:p>
          <a:endParaRPr lang="en-US"/>
        </a:p>
      </dgm:t>
    </dgm:pt>
    <dgm:pt modelId="{12EAAA20-8FEE-8349-BC6B-E7FAEA1CF8F8}" type="sibTrans" cxnId="{5136AF11-D4DA-3042-B367-15987A0F4889}">
      <dgm:prSet/>
      <dgm:spPr/>
      <dgm:t>
        <a:bodyPr/>
        <a:lstStyle/>
        <a:p>
          <a:endParaRPr lang="en-US"/>
        </a:p>
      </dgm:t>
    </dgm:pt>
    <dgm:pt modelId="{A443E21A-81DB-F04E-AF78-8C2B49271946}" type="pres">
      <dgm:prSet presAssocID="{C70B4E40-38B3-BE47-AB42-7892DA246268}" presName="Name0" presStyleCnt="0">
        <dgm:presLayoutVars>
          <dgm:chMax val="7"/>
          <dgm:dir/>
          <dgm:animLvl val="lvl"/>
          <dgm:resizeHandles val="exact"/>
        </dgm:presLayoutVars>
      </dgm:prSet>
      <dgm:spPr/>
    </dgm:pt>
    <dgm:pt modelId="{1F79FCB2-80F8-B149-B231-0A57D26AC841}" type="pres">
      <dgm:prSet presAssocID="{FADCCC9D-6ACE-C641-B948-997032CFF729}" presName="circle1" presStyleLbl="node1" presStyleIdx="0" presStyleCnt="4"/>
      <dgm:spPr/>
    </dgm:pt>
    <dgm:pt modelId="{917714D9-D908-4347-BEED-270280D02E13}" type="pres">
      <dgm:prSet presAssocID="{FADCCC9D-6ACE-C641-B948-997032CFF729}" presName="space" presStyleCnt="0"/>
      <dgm:spPr/>
    </dgm:pt>
    <dgm:pt modelId="{9258CBAB-B1E1-CE49-A946-33A84595D289}" type="pres">
      <dgm:prSet presAssocID="{FADCCC9D-6ACE-C641-B948-997032CFF729}" presName="rect1" presStyleLbl="alignAcc1" presStyleIdx="0" presStyleCnt="4"/>
      <dgm:spPr/>
    </dgm:pt>
    <dgm:pt modelId="{4E2BEDC2-9DE7-8D48-881A-75EF01E968EA}" type="pres">
      <dgm:prSet presAssocID="{7774A35E-0200-DD48-83DA-DF7A7EBB0EA5}" presName="vertSpace2" presStyleLbl="node1" presStyleIdx="0" presStyleCnt="4"/>
      <dgm:spPr/>
    </dgm:pt>
    <dgm:pt modelId="{3841F7F6-94E3-C44E-B54E-E86DA2F291E5}" type="pres">
      <dgm:prSet presAssocID="{7774A35E-0200-DD48-83DA-DF7A7EBB0EA5}" presName="circle2" presStyleLbl="node1" presStyleIdx="1" presStyleCnt="4"/>
      <dgm:spPr/>
    </dgm:pt>
    <dgm:pt modelId="{FC8237B8-8AAA-D245-92B6-39F2DC7E4491}" type="pres">
      <dgm:prSet presAssocID="{7774A35E-0200-DD48-83DA-DF7A7EBB0EA5}" presName="rect2" presStyleLbl="alignAcc1" presStyleIdx="1" presStyleCnt="4"/>
      <dgm:spPr/>
    </dgm:pt>
    <dgm:pt modelId="{8197926D-DAD8-3141-8F3B-45A30D58B049}" type="pres">
      <dgm:prSet presAssocID="{5516E4F3-419E-6C41-BF02-B6775364CA90}" presName="vertSpace3" presStyleLbl="node1" presStyleIdx="1" presStyleCnt="4"/>
      <dgm:spPr/>
    </dgm:pt>
    <dgm:pt modelId="{5D3EFFF0-ACBD-8345-BE26-F817B25FC4F9}" type="pres">
      <dgm:prSet presAssocID="{5516E4F3-419E-6C41-BF02-B6775364CA90}" presName="circle3" presStyleLbl="node1" presStyleIdx="2" presStyleCnt="4"/>
      <dgm:spPr/>
    </dgm:pt>
    <dgm:pt modelId="{FABFF178-0FC4-234C-9385-A235E8D5AE5A}" type="pres">
      <dgm:prSet presAssocID="{5516E4F3-419E-6C41-BF02-B6775364CA90}" presName="rect3" presStyleLbl="alignAcc1" presStyleIdx="2" presStyleCnt="4"/>
      <dgm:spPr/>
    </dgm:pt>
    <dgm:pt modelId="{A094A702-B21E-3B46-8EB5-56F394AF33CC}" type="pres">
      <dgm:prSet presAssocID="{E5FC25BC-2027-FC41-A7E2-60D645E4342E}" presName="vertSpace4" presStyleLbl="node1" presStyleIdx="2" presStyleCnt="4"/>
      <dgm:spPr/>
    </dgm:pt>
    <dgm:pt modelId="{5BDF33DA-8B7E-EB41-8E04-815A324EC576}" type="pres">
      <dgm:prSet presAssocID="{E5FC25BC-2027-FC41-A7E2-60D645E4342E}" presName="circle4" presStyleLbl="node1" presStyleIdx="3" presStyleCnt="4"/>
      <dgm:spPr/>
    </dgm:pt>
    <dgm:pt modelId="{A582781A-27AD-5647-A6E1-93166E365D15}" type="pres">
      <dgm:prSet presAssocID="{E5FC25BC-2027-FC41-A7E2-60D645E4342E}" presName="rect4" presStyleLbl="alignAcc1" presStyleIdx="3" presStyleCnt="4"/>
      <dgm:spPr/>
    </dgm:pt>
    <dgm:pt modelId="{82363D36-BA8F-A34C-8B93-293E84687861}" type="pres">
      <dgm:prSet presAssocID="{FADCCC9D-6ACE-C641-B948-997032CFF729}" presName="rect1ParTx" presStyleLbl="alignAcc1" presStyleIdx="3" presStyleCnt="4">
        <dgm:presLayoutVars>
          <dgm:chMax val="1"/>
          <dgm:bulletEnabled val="1"/>
        </dgm:presLayoutVars>
      </dgm:prSet>
      <dgm:spPr/>
    </dgm:pt>
    <dgm:pt modelId="{AC2B7DA6-01AE-5448-B6A6-F563EC9A2C79}" type="pres">
      <dgm:prSet presAssocID="{FADCCC9D-6ACE-C641-B948-997032CFF729}" presName="rect1ChTx" presStyleLbl="alignAcc1" presStyleIdx="3" presStyleCnt="4">
        <dgm:presLayoutVars>
          <dgm:bulletEnabled val="1"/>
        </dgm:presLayoutVars>
      </dgm:prSet>
      <dgm:spPr/>
    </dgm:pt>
    <dgm:pt modelId="{4F5C224E-5938-6A4D-B0F0-08D18932A5CE}" type="pres">
      <dgm:prSet presAssocID="{7774A35E-0200-DD48-83DA-DF7A7EBB0EA5}" presName="rect2ParTx" presStyleLbl="alignAcc1" presStyleIdx="3" presStyleCnt="4">
        <dgm:presLayoutVars>
          <dgm:chMax val="1"/>
          <dgm:bulletEnabled val="1"/>
        </dgm:presLayoutVars>
      </dgm:prSet>
      <dgm:spPr/>
    </dgm:pt>
    <dgm:pt modelId="{FCD1A414-DEC7-9E41-A9C2-323A007A1A29}" type="pres">
      <dgm:prSet presAssocID="{7774A35E-0200-DD48-83DA-DF7A7EBB0EA5}" presName="rect2ChTx" presStyleLbl="alignAcc1" presStyleIdx="3" presStyleCnt="4">
        <dgm:presLayoutVars>
          <dgm:bulletEnabled val="1"/>
        </dgm:presLayoutVars>
      </dgm:prSet>
      <dgm:spPr/>
    </dgm:pt>
    <dgm:pt modelId="{EFB87874-3CD0-5448-A958-0FAAF6B05109}" type="pres">
      <dgm:prSet presAssocID="{5516E4F3-419E-6C41-BF02-B6775364CA90}" presName="rect3ParTx" presStyleLbl="alignAcc1" presStyleIdx="3" presStyleCnt="4">
        <dgm:presLayoutVars>
          <dgm:chMax val="1"/>
          <dgm:bulletEnabled val="1"/>
        </dgm:presLayoutVars>
      </dgm:prSet>
      <dgm:spPr/>
    </dgm:pt>
    <dgm:pt modelId="{A57EE8DD-31BA-B64D-8270-5FD488A5CEB1}" type="pres">
      <dgm:prSet presAssocID="{5516E4F3-419E-6C41-BF02-B6775364CA90}" presName="rect3ChTx" presStyleLbl="alignAcc1" presStyleIdx="3" presStyleCnt="4">
        <dgm:presLayoutVars>
          <dgm:bulletEnabled val="1"/>
        </dgm:presLayoutVars>
      </dgm:prSet>
      <dgm:spPr/>
    </dgm:pt>
    <dgm:pt modelId="{FEF622FE-062D-B648-9298-97EC296CE358}" type="pres">
      <dgm:prSet presAssocID="{E5FC25BC-2027-FC41-A7E2-60D645E4342E}" presName="rect4ParTx" presStyleLbl="alignAcc1" presStyleIdx="3" presStyleCnt="4">
        <dgm:presLayoutVars>
          <dgm:chMax val="1"/>
          <dgm:bulletEnabled val="1"/>
        </dgm:presLayoutVars>
      </dgm:prSet>
      <dgm:spPr/>
    </dgm:pt>
    <dgm:pt modelId="{7F5025A0-D1E8-0E4B-8C41-418A53E07A19}" type="pres">
      <dgm:prSet presAssocID="{E5FC25BC-2027-FC41-A7E2-60D645E4342E}" presName="rect4ChTx" presStyleLbl="alignAcc1" presStyleIdx="3" presStyleCnt="4">
        <dgm:presLayoutVars>
          <dgm:bulletEnabled val="1"/>
        </dgm:presLayoutVars>
      </dgm:prSet>
      <dgm:spPr/>
    </dgm:pt>
  </dgm:ptLst>
  <dgm:cxnLst>
    <dgm:cxn modelId="{F7E4FF04-0024-1F40-A034-DB5CC5E80D49}" srcId="{FADCCC9D-6ACE-C641-B948-997032CFF729}" destId="{F7BD374D-D8BD-964B-BB6B-ED04039930EB}" srcOrd="0" destOrd="0" parTransId="{C18743E7-3499-7943-B1EC-EA8BBE7F22EA}" sibTransId="{CB81846B-FC94-1A47-8EAB-7B24DD8D403E}"/>
    <dgm:cxn modelId="{5136AF11-D4DA-3042-B367-15987A0F4889}" srcId="{7774A35E-0200-DD48-83DA-DF7A7EBB0EA5}" destId="{E298F572-88A9-5640-88C3-C361859FAAA1}" srcOrd="1" destOrd="0" parTransId="{69FAAA38-FF44-CE48-ACB3-E8C559C0B0A2}" sibTransId="{12EAAA20-8FEE-8349-BC6B-E7FAEA1CF8F8}"/>
    <dgm:cxn modelId="{AA84D117-E6C7-5248-AFDB-38E0449634DB}" type="presOf" srcId="{87F881B1-2AED-EB45-988A-B0BAD726BA36}" destId="{AC2B7DA6-01AE-5448-B6A6-F563EC9A2C79}" srcOrd="0" destOrd="2" presId="urn:microsoft.com/office/officeart/2005/8/layout/target3"/>
    <dgm:cxn modelId="{3282B41C-56BB-9740-93A3-0229C81796DF}" type="presOf" srcId="{5516E4F3-419E-6C41-BF02-B6775364CA90}" destId="{EFB87874-3CD0-5448-A958-0FAAF6B05109}" srcOrd="1" destOrd="0" presId="urn:microsoft.com/office/officeart/2005/8/layout/target3"/>
    <dgm:cxn modelId="{AA502E23-474C-4741-A0D6-FFBB7D3DCB9D}" type="presOf" srcId="{E5FC25BC-2027-FC41-A7E2-60D645E4342E}" destId="{FEF622FE-062D-B648-9298-97EC296CE358}" srcOrd="1" destOrd="0" presId="urn:microsoft.com/office/officeart/2005/8/layout/target3"/>
    <dgm:cxn modelId="{701CD024-66D8-8545-B7DB-BF1AE307812B}" srcId="{7774A35E-0200-DD48-83DA-DF7A7EBB0EA5}" destId="{716AE165-D077-5E4E-B405-78E7B18FF7EB}" srcOrd="0" destOrd="0" parTransId="{A1B2D7BD-8ABF-6543-9685-9ED130DC0925}" sibTransId="{A9B54C43-C90B-A24A-8C66-DE8C7389B7FA}"/>
    <dgm:cxn modelId="{E22A883D-4096-3B41-921E-B38422249EAB}" type="presOf" srcId="{7774A35E-0200-DD48-83DA-DF7A7EBB0EA5}" destId="{4F5C224E-5938-6A4D-B0F0-08D18932A5CE}" srcOrd="1" destOrd="0" presId="urn:microsoft.com/office/officeart/2005/8/layout/target3"/>
    <dgm:cxn modelId="{7E80223E-E8A8-E64D-A258-188BB83B4A7B}" srcId="{C70B4E40-38B3-BE47-AB42-7892DA246268}" destId="{5516E4F3-419E-6C41-BF02-B6775364CA90}" srcOrd="2" destOrd="0" parTransId="{DCD88018-E57E-E04B-8A93-F9237F2E7C3A}" sibTransId="{D3D968A3-B2E1-4D4E-8039-CF7470C23D85}"/>
    <dgm:cxn modelId="{8135574A-0A68-4644-882E-6DD3A1269470}" type="presOf" srcId="{E298F572-88A9-5640-88C3-C361859FAAA1}" destId="{FCD1A414-DEC7-9E41-A9C2-323A007A1A29}" srcOrd="0" destOrd="1" presId="urn:microsoft.com/office/officeart/2005/8/layout/target3"/>
    <dgm:cxn modelId="{5F75304D-C02D-1343-8F16-4D5012D0070A}" type="presOf" srcId="{F7BD374D-D8BD-964B-BB6B-ED04039930EB}" destId="{AC2B7DA6-01AE-5448-B6A6-F563EC9A2C79}" srcOrd="0" destOrd="0" presId="urn:microsoft.com/office/officeart/2005/8/layout/target3"/>
    <dgm:cxn modelId="{9EB95B5B-4345-7D49-873C-2C2940318C49}" type="presOf" srcId="{61C7730D-4600-7742-83DC-F58B8CDFC94D}" destId="{A57EE8DD-31BA-B64D-8270-5FD488A5CEB1}" srcOrd="0" destOrd="0" presId="urn:microsoft.com/office/officeart/2005/8/layout/target3"/>
    <dgm:cxn modelId="{260CBF60-6AF0-2C47-AD3F-2570626E5917}" srcId="{FADCCC9D-6ACE-C641-B948-997032CFF729}" destId="{87F881B1-2AED-EB45-988A-B0BAD726BA36}" srcOrd="2" destOrd="0" parTransId="{7E0F5CC7-035A-0B4D-B39A-0972A7B9DF7D}" sibTransId="{5CC28F6B-6C83-D34C-9DCF-421FB4EBE6BA}"/>
    <dgm:cxn modelId="{E664C065-FBC1-7749-8054-10E9C03660C7}" type="presOf" srcId="{5516E4F3-419E-6C41-BF02-B6775364CA90}" destId="{FABFF178-0FC4-234C-9385-A235E8D5AE5A}" srcOrd="0" destOrd="0" presId="urn:microsoft.com/office/officeart/2005/8/layout/target3"/>
    <dgm:cxn modelId="{A86C456B-4AAE-AE4F-9DCD-9F1D496F5282}" type="presOf" srcId="{C70B4E40-38B3-BE47-AB42-7892DA246268}" destId="{A443E21A-81DB-F04E-AF78-8C2B49271946}" srcOrd="0" destOrd="0" presId="urn:microsoft.com/office/officeart/2005/8/layout/target3"/>
    <dgm:cxn modelId="{428DD775-5980-A640-BB8F-DEACF627BD3D}" type="presOf" srcId="{E5FC25BC-2027-FC41-A7E2-60D645E4342E}" destId="{A582781A-27AD-5647-A6E1-93166E365D15}" srcOrd="0" destOrd="0" presId="urn:microsoft.com/office/officeart/2005/8/layout/target3"/>
    <dgm:cxn modelId="{C278EE75-29C6-3141-9B99-39AD3E1E41B5}" srcId="{5516E4F3-419E-6C41-BF02-B6775364CA90}" destId="{ADF4843A-6E86-9243-9262-093A64F75221}" srcOrd="1" destOrd="0" parTransId="{C0AEC796-6643-5942-93C0-50640E6E86E7}" sibTransId="{7AA2D9EA-6E0E-1547-80FB-7136E1197FDF}"/>
    <dgm:cxn modelId="{F1EFFB86-1E92-3548-9E06-5040A5D7AF6C}" type="presOf" srcId="{1C0F1382-728A-AA48-8A72-6C576AD3EB9D}" destId="{AC2B7DA6-01AE-5448-B6A6-F563EC9A2C79}" srcOrd="0" destOrd="1" presId="urn:microsoft.com/office/officeart/2005/8/layout/target3"/>
    <dgm:cxn modelId="{E9FB5289-599F-2542-91AA-3A913746B1E8}" type="presOf" srcId="{6670B0B5-648B-6049-A247-E2C55D47F704}" destId="{7F5025A0-D1E8-0E4B-8C41-418A53E07A19}" srcOrd="0" destOrd="0" presId="urn:microsoft.com/office/officeart/2005/8/layout/target3"/>
    <dgm:cxn modelId="{AB9C3C8C-E646-5A43-AD9F-F2D1373C9BB2}" srcId="{C70B4E40-38B3-BE47-AB42-7892DA246268}" destId="{E5FC25BC-2027-FC41-A7E2-60D645E4342E}" srcOrd="3" destOrd="0" parTransId="{84E50B0F-CDE5-6C46-A9CC-FC3D4B187B52}" sibTransId="{A6B7D4F1-CB7B-EF44-89B3-B15299095190}"/>
    <dgm:cxn modelId="{C394EE92-4550-644B-B22E-29FE5D16D76D}" type="presOf" srcId="{FADCCC9D-6ACE-C641-B948-997032CFF729}" destId="{9258CBAB-B1E1-CE49-A946-33A84595D289}" srcOrd="0" destOrd="0" presId="urn:microsoft.com/office/officeart/2005/8/layout/target3"/>
    <dgm:cxn modelId="{8E7FBF99-04C7-AE48-BF28-EF5DAECC11CB}" srcId="{C70B4E40-38B3-BE47-AB42-7892DA246268}" destId="{FADCCC9D-6ACE-C641-B948-997032CFF729}" srcOrd="0" destOrd="0" parTransId="{54989FD8-25BA-C141-B259-7C4A81D065D9}" sibTransId="{AF4B126C-6700-8D47-AD9D-82D0CCDF11A5}"/>
    <dgm:cxn modelId="{9C83FCA2-31F2-B043-B087-4E5C02BA3C24}" srcId="{E5FC25BC-2027-FC41-A7E2-60D645E4342E}" destId="{6670B0B5-648B-6049-A247-E2C55D47F704}" srcOrd="0" destOrd="0" parTransId="{7D91004E-E879-2B47-8837-43CAC9016421}" sibTransId="{AB64B685-6D0F-D34B-B95E-49D264EA8580}"/>
    <dgm:cxn modelId="{B922E5AC-8C34-D246-B36A-502543DB04AF}" type="presOf" srcId="{716AE165-D077-5E4E-B405-78E7B18FF7EB}" destId="{FCD1A414-DEC7-9E41-A9C2-323A007A1A29}" srcOrd="0" destOrd="0" presId="urn:microsoft.com/office/officeart/2005/8/layout/target3"/>
    <dgm:cxn modelId="{440A3CB8-53D3-BD4B-9E9B-A087412039D1}" type="presOf" srcId="{ADF4843A-6E86-9243-9262-093A64F75221}" destId="{A57EE8DD-31BA-B64D-8270-5FD488A5CEB1}" srcOrd="0" destOrd="1" presId="urn:microsoft.com/office/officeart/2005/8/layout/target3"/>
    <dgm:cxn modelId="{0E7BD3C1-8C82-8445-82CF-7B3DAEF129BA}" srcId="{C70B4E40-38B3-BE47-AB42-7892DA246268}" destId="{7774A35E-0200-DD48-83DA-DF7A7EBB0EA5}" srcOrd="1" destOrd="0" parTransId="{11E2D599-7A16-8B44-B03A-127487A8C70D}" sibTransId="{BE89CFD2-292A-3F45-96F4-9EFB2CFE8F4E}"/>
    <dgm:cxn modelId="{4B5A73CA-8AF5-4745-8D46-C9C8BE0E5B97}" type="presOf" srcId="{7774A35E-0200-DD48-83DA-DF7A7EBB0EA5}" destId="{FC8237B8-8AAA-D245-92B6-39F2DC7E4491}" srcOrd="0" destOrd="0" presId="urn:microsoft.com/office/officeart/2005/8/layout/target3"/>
    <dgm:cxn modelId="{82CE37DC-DA8B-874E-B71A-1E7D5F1ED7B7}" srcId="{FADCCC9D-6ACE-C641-B948-997032CFF729}" destId="{1C0F1382-728A-AA48-8A72-6C576AD3EB9D}" srcOrd="1" destOrd="0" parTransId="{7FCE4A05-2826-5140-8C57-582A4583611F}" sibTransId="{116DA3D4-403B-C644-8A90-366A4B41F80B}"/>
    <dgm:cxn modelId="{FFEE55F6-CC81-E94D-92FE-3298400D5AFB}" type="presOf" srcId="{FADCCC9D-6ACE-C641-B948-997032CFF729}" destId="{82363D36-BA8F-A34C-8B93-293E84687861}" srcOrd="1" destOrd="0" presId="urn:microsoft.com/office/officeart/2005/8/layout/target3"/>
    <dgm:cxn modelId="{DD89A3FD-28D5-B44A-A7B6-F6959E1988E3}" srcId="{5516E4F3-419E-6C41-BF02-B6775364CA90}" destId="{61C7730D-4600-7742-83DC-F58B8CDFC94D}" srcOrd="0" destOrd="0" parTransId="{5B964EF5-EC4D-024C-9CCE-469BABEC4A1C}" sibTransId="{0B68EB5E-97A6-0F44-AE2E-1CA9F967438F}"/>
    <dgm:cxn modelId="{31558D7D-D311-AC4E-B040-22C199BE5173}" type="presParOf" srcId="{A443E21A-81DB-F04E-AF78-8C2B49271946}" destId="{1F79FCB2-80F8-B149-B231-0A57D26AC841}" srcOrd="0" destOrd="0" presId="urn:microsoft.com/office/officeart/2005/8/layout/target3"/>
    <dgm:cxn modelId="{1BF2B92E-565B-CA4A-8FBA-45618D02DDCF}" type="presParOf" srcId="{A443E21A-81DB-F04E-AF78-8C2B49271946}" destId="{917714D9-D908-4347-BEED-270280D02E13}" srcOrd="1" destOrd="0" presId="urn:microsoft.com/office/officeart/2005/8/layout/target3"/>
    <dgm:cxn modelId="{50E1BA8C-75C9-E74C-80F8-D07A83E83ED6}" type="presParOf" srcId="{A443E21A-81DB-F04E-AF78-8C2B49271946}" destId="{9258CBAB-B1E1-CE49-A946-33A84595D289}" srcOrd="2" destOrd="0" presId="urn:microsoft.com/office/officeart/2005/8/layout/target3"/>
    <dgm:cxn modelId="{3DD4623C-5036-A84A-ACF0-CD8C660C6538}" type="presParOf" srcId="{A443E21A-81DB-F04E-AF78-8C2B49271946}" destId="{4E2BEDC2-9DE7-8D48-881A-75EF01E968EA}" srcOrd="3" destOrd="0" presId="urn:microsoft.com/office/officeart/2005/8/layout/target3"/>
    <dgm:cxn modelId="{E685E00E-5F2F-8E4B-9101-12521DC096BA}" type="presParOf" srcId="{A443E21A-81DB-F04E-AF78-8C2B49271946}" destId="{3841F7F6-94E3-C44E-B54E-E86DA2F291E5}" srcOrd="4" destOrd="0" presId="urn:microsoft.com/office/officeart/2005/8/layout/target3"/>
    <dgm:cxn modelId="{EC3ACE7B-AF3F-4941-A46F-8E2A02B30833}" type="presParOf" srcId="{A443E21A-81DB-F04E-AF78-8C2B49271946}" destId="{FC8237B8-8AAA-D245-92B6-39F2DC7E4491}" srcOrd="5" destOrd="0" presId="urn:microsoft.com/office/officeart/2005/8/layout/target3"/>
    <dgm:cxn modelId="{1F61D6A5-561F-C542-92E6-92CDC73914CD}" type="presParOf" srcId="{A443E21A-81DB-F04E-AF78-8C2B49271946}" destId="{8197926D-DAD8-3141-8F3B-45A30D58B049}" srcOrd="6" destOrd="0" presId="urn:microsoft.com/office/officeart/2005/8/layout/target3"/>
    <dgm:cxn modelId="{2376654A-AF46-A247-AD16-B026C1DADE9A}" type="presParOf" srcId="{A443E21A-81DB-F04E-AF78-8C2B49271946}" destId="{5D3EFFF0-ACBD-8345-BE26-F817B25FC4F9}" srcOrd="7" destOrd="0" presId="urn:microsoft.com/office/officeart/2005/8/layout/target3"/>
    <dgm:cxn modelId="{F8D29236-E77B-3D40-9F8E-56A9E3AB772F}" type="presParOf" srcId="{A443E21A-81DB-F04E-AF78-8C2B49271946}" destId="{FABFF178-0FC4-234C-9385-A235E8D5AE5A}" srcOrd="8" destOrd="0" presId="urn:microsoft.com/office/officeart/2005/8/layout/target3"/>
    <dgm:cxn modelId="{5DCE7AE4-7AAA-C042-9745-9EE6B27D3867}" type="presParOf" srcId="{A443E21A-81DB-F04E-AF78-8C2B49271946}" destId="{A094A702-B21E-3B46-8EB5-56F394AF33CC}" srcOrd="9" destOrd="0" presId="urn:microsoft.com/office/officeart/2005/8/layout/target3"/>
    <dgm:cxn modelId="{E36EA4A6-7F2C-4341-A4A5-412AF98B141F}" type="presParOf" srcId="{A443E21A-81DB-F04E-AF78-8C2B49271946}" destId="{5BDF33DA-8B7E-EB41-8E04-815A324EC576}" srcOrd="10" destOrd="0" presId="urn:microsoft.com/office/officeart/2005/8/layout/target3"/>
    <dgm:cxn modelId="{E93B2AAC-FB08-3442-A1AD-6E9E923D2731}" type="presParOf" srcId="{A443E21A-81DB-F04E-AF78-8C2B49271946}" destId="{A582781A-27AD-5647-A6E1-93166E365D15}" srcOrd="11" destOrd="0" presId="urn:microsoft.com/office/officeart/2005/8/layout/target3"/>
    <dgm:cxn modelId="{8D45A162-A453-3D47-BADE-37E312170A02}" type="presParOf" srcId="{A443E21A-81DB-F04E-AF78-8C2B49271946}" destId="{82363D36-BA8F-A34C-8B93-293E84687861}" srcOrd="12" destOrd="0" presId="urn:microsoft.com/office/officeart/2005/8/layout/target3"/>
    <dgm:cxn modelId="{88EED494-1953-4E4E-9D69-004F035BF719}" type="presParOf" srcId="{A443E21A-81DB-F04E-AF78-8C2B49271946}" destId="{AC2B7DA6-01AE-5448-B6A6-F563EC9A2C79}" srcOrd="13" destOrd="0" presId="urn:microsoft.com/office/officeart/2005/8/layout/target3"/>
    <dgm:cxn modelId="{CA33F128-513B-4746-8E7A-262BC88480E2}" type="presParOf" srcId="{A443E21A-81DB-F04E-AF78-8C2B49271946}" destId="{4F5C224E-5938-6A4D-B0F0-08D18932A5CE}" srcOrd="14" destOrd="0" presId="urn:microsoft.com/office/officeart/2005/8/layout/target3"/>
    <dgm:cxn modelId="{AC6567D3-4B01-2540-B40F-EE57CF233F08}" type="presParOf" srcId="{A443E21A-81DB-F04E-AF78-8C2B49271946}" destId="{FCD1A414-DEC7-9E41-A9C2-323A007A1A29}" srcOrd="15" destOrd="0" presId="urn:microsoft.com/office/officeart/2005/8/layout/target3"/>
    <dgm:cxn modelId="{98A92D63-1E4F-8A46-8394-44EFDC436F58}" type="presParOf" srcId="{A443E21A-81DB-F04E-AF78-8C2B49271946}" destId="{EFB87874-3CD0-5448-A958-0FAAF6B05109}" srcOrd="16" destOrd="0" presId="urn:microsoft.com/office/officeart/2005/8/layout/target3"/>
    <dgm:cxn modelId="{60C50928-CA5B-A744-8E24-17433220D965}" type="presParOf" srcId="{A443E21A-81DB-F04E-AF78-8C2B49271946}" destId="{A57EE8DD-31BA-B64D-8270-5FD488A5CEB1}" srcOrd="17" destOrd="0" presId="urn:microsoft.com/office/officeart/2005/8/layout/target3"/>
    <dgm:cxn modelId="{FA5DBE4A-F860-E147-9BF9-0D4DCEDB801D}" type="presParOf" srcId="{A443E21A-81DB-F04E-AF78-8C2B49271946}" destId="{FEF622FE-062D-B648-9298-97EC296CE358}" srcOrd="18" destOrd="0" presId="urn:microsoft.com/office/officeart/2005/8/layout/target3"/>
    <dgm:cxn modelId="{9BE98D85-5C75-2042-9765-47662E0FF4A4}" type="presParOf" srcId="{A443E21A-81DB-F04E-AF78-8C2B49271946}" destId="{7F5025A0-D1E8-0E4B-8C41-418A53E07A19}" srcOrd="19" destOrd="0" presId="urn:microsoft.com/office/officeart/2005/8/layout/targe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79FCB2-80F8-B149-B231-0A57D26AC841}">
      <dsp:nvSpPr>
        <dsp:cNvPr id="0" name=""/>
        <dsp:cNvSpPr/>
      </dsp:nvSpPr>
      <dsp:spPr>
        <a:xfrm>
          <a:off x="0" y="0"/>
          <a:ext cx="4351338" cy="4351338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258CBAB-B1E1-CE49-A946-33A84595D289}">
      <dsp:nvSpPr>
        <dsp:cNvPr id="0" name=""/>
        <dsp:cNvSpPr/>
      </dsp:nvSpPr>
      <dsp:spPr>
        <a:xfrm>
          <a:off x="2175669" y="0"/>
          <a:ext cx="8339931" cy="4351338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Manual</a:t>
          </a:r>
        </a:p>
      </dsp:txBody>
      <dsp:txXfrm>
        <a:off x="2175669" y="0"/>
        <a:ext cx="4169965" cy="924659"/>
      </dsp:txXfrm>
    </dsp:sp>
    <dsp:sp modelId="{3841F7F6-94E3-C44E-B54E-E86DA2F291E5}">
      <dsp:nvSpPr>
        <dsp:cNvPr id="0" name=""/>
        <dsp:cNvSpPr/>
      </dsp:nvSpPr>
      <dsp:spPr>
        <a:xfrm>
          <a:off x="571113" y="924659"/>
          <a:ext cx="3209111" cy="3209111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C8237B8-8AAA-D245-92B6-39F2DC7E4491}">
      <dsp:nvSpPr>
        <dsp:cNvPr id="0" name=""/>
        <dsp:cNvSpPr/>
      </dsp:nvSpPr>
      <dsp:spPr>
        <a:xfrm>
          <a:off x="2175669" y="924659"/>
          <a:ext cx="8339931" cy="3209111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Semi-Automated / Scripted</a:t>
          </a:r>
        </a:p>
      </dsp:txBody>
      <dsp:txXfrm>
        <a:off x="2175669" y="924659"/>
        <a:ext cx="4169965" cy="924659"/>
      </dsp:txXfrm>
    </dsp:sp>
    <dsp:sp modelId="{5D3EFFF0-ACBD-8345-BE26-F817B25FC4F9}">
      <dsp:nvSpPr>
        <dsp:cNvPr id="0" name=""/>
        <dsp:cNvSpPr/>
      </dsp:nvSpPr>
      <dsp:spPr>
        <a:xfrm>
          <a:off x="1142226" y="1849318"/>
          <a:ext cx="2066885" cy="2066885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BFF178-0FC4-234C-9385-A235E8D5AE5A}">
      <dsp:nvSpPr>
        <dsp:cNvPr id="0" name=""/>
        <dsp:cNvSpPr/>
      </dsp:nvSpPr>
      <dsp:spPr>
        <a:xfrm>
          <a:off x="2175669" y="1849318"/>
          <a:ext cx="8339931" cy="206688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Automated Single Password</a:t>
          </a:r>
        </a:p>
      </dsp:txBody>
      <dsp:txXfrm>
        <a:off x="2175669" y="1849318"/>
        <a:ext cx="4169965" cy="924659"/>
      </dsp:txXfrm>
    </dsp:sp>
    <dsp:sp modelId="{5BDF33DA-8B7E-EB41-8E04-815A324EC576}">
      <dsp:nvSpPr>
        <dsp:cNvPr id="0" name=""/>
        <dsp:cNvSpPr/>
      </dsp:nvSpPr>
      <dsp:spPr>
        <a:xfrm>
          <a:off x="1713339" y="2773977"/>
          <a:ext cx="924659" cy="924659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82781A-27AD-5647-A6E1-93166E365D15}">
      <dsp:nvSpPr>
        <dsp:cNvPr id="0" name=""/>
        <dsp:cNvSpPr/>
      </dsp:nvSpPr>
      <dsp:spPr>
        <a:xfrm>
          <a:off x="2175669" y="2773977"/>
          <a:ext cx="8339931" cy="92465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Automated Unique Passwords Safely Stored and Versioned</a:t>
          </a:r>
        </a:p>
      </dsp:txBody>
      <dsp:txXfrm>
        <a:off x="2175669" y="2773977"/>
        <a:ext cx="4169965" cy="924659"/>
      </dsp:txXfrm>
    </dsp:sp>
    <dsp:sp modelId="{AC2B7DA6-01AE-5448-B6A6-F563EC9A2C79}">
      <dsp:nvSpPr>
        <dsp:cNvPr id="0" name=""/>
        <dsp:cNvSpPr/>
      </dsp:nvSpPr>
      <dsp:spPr>
        <a:xfrm>
          <a:off x="6345634" y="0"/>
          <a:ext cx="4169965" cy="924659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Manual, Use the UI to update the password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Pain Points: Time Consuming, Password is known by one admin, shares it with others</a:t>
          </a:r>
        </a:p>
      </dsp:txBody>
      <dsp:txXfrm>
        <a:off x="6345634" y="0"/>
        <a:ext cx="4169965" cy="924659"/>
      </dsp:txXfrm>
    </dsp:sp>
    <dsp:sp modelId="{FCD1A414-DEC7-9E41-A9C2-323A007A1A29}">
      <dsp:nvSpPr>
        <dsp:cNvPr id="0" name=""/>
        <dsp:cNvSpPr/>
      </dsp:nvSpPr>
      <dsp:spPr>
        <a:xfrm>
          <a:off x="6345634" y="924659"/>
          <a:ext cx="4169965" cy="924659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Starting to use tools like </a:t>
          </a:r>
          <a:r>
            <a:rPr lang="en-US" sz="1300" kern="1200" dirty="0" err="1"/>
            <a:t>PowerCLI</a:t>
          </a:r>
          <a:r>
            <a:rPr lang="en-US" sz="1300" kern="1200" dirty="0"/>
            <a:t>,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Pain Points: Password is known by one admin, shares it with others, password is updated only when administrator has time to run the script, limited versioning</a:t>
          </a:r>
        </a:p>
      </dsp:txBody>
      <dsp:txXfrm>
        <a:off x="6345634" y="924659"/>
        <a:ext cx="4169965" cy="924659"/>
      </dsp:txXfrm>
    </dsp:sp>
    <dsp:sp modelId="{A57EE8DD-31BA-B64D-8270-5FD488A5CEB1}">
      <dsp:nvSpPr>
        <dsp:cNvPr id="0" name=""/>
        <dsp:cNvSpPr/>
      </dsp:nvSpPr>
      <dsp:spPr>
        <a:xfrm>
          <a:off x="6345634" y="1849318"/>
          <a:ext cx="4169965" cy="924659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Automated </a:t>
          </a:r>
          <a:r>
            <a:rPr lang="en-US" sz="1300" kern="1200" dirty="0" err="1"/>
            <a:t>PowerCLI</a:t>
          </a:r>
          <a:r>
            <a:rPr lang="en-US" sz="1300" kern="1200" dirty="0"/>
            <a:t>, possibly REST API to rotate passwords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Pain Points: Password is known by one admin, shares it with others, no versioning</a:t>
          </a:r>
        </a:p>
      </dsp:txBody>
      <dsp:txXfrm>
        <a:off x="6345634" y="1849318"/>
        <a:ext cx="4169965" cy="924659"/>
      </dsp:txXfrm>
    </dsp:sp>
    <dsp:sp modelId="{7F5025A0-D1E8-0E4B-8C41-418A53E07A19}">
      <dsp:nvSpPr>
        <dsp:cNvPr id="0" name=""/>
        <dsp:cNvSpPr/>
      </dsp:nvSpPr>
      <dsp:spPr>
        <a:xfrm>
          <a:off x="6345634" y="2773977"/>
          <a:ext cx="4169965" cy="924659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Automated </a:t>
          </a:r>
          <a:r>
            <a:rPr lang="en-US" sz="1300" kern="1200" dirty="0" err="1"/>
            <a:t>PowerCLI</a:t>
          </a:r>
          <a:r>
            <a:rPr lang="en-US" sz="1300" kern="1200" dirty="0"/>
            <a:t>, REST API to rotate passwords, unique password for all hosts, changed dynamically and still allows for manual revoke and updates</a:t>
          </a:r>
        </a:p>
      </dsp:txBody>
      <dsp:txXfrm>
        <a:off x="6345634" y="2773977"/>
        <a:ext cx="4169965" cy="92465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10.tiff>
</file>

<file path=ppt/media/image11.tiff>
</file>

<file path=ppt/media/image12.gif>
</file>

<file path=ppt/media/image13.gif>
</file>

<file path=ppt/media/image14.gif>
</file>

<file path=ppt/media/image15.gif>
</file>

<file path=ppt/media/image16.tiff>
</file>

<file path=ppt/media/image17.tiff>
</file>

<file path=ppt/media/image18.tiff>
</file>

<file path=ppt/media/image19.tiff>
</file>

<file path=ppt/media/image2.tiff>
</file>

<file path=ppt/media/image20.png>
</file>

<file path=ppt/media/image21.gif>
</file>

<file path=ppt/media/image3.jpeg>
</file>

<file path=ppt/media/image4.tiff>
</file>

<file path=ppt/media/image5.png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DACE28-57F8-6141-A2E8-F481633BE720}" type="datetimeFigureOut">
              <a:rPr lang="en-US" smtClean="0"/>
              <a:t>2/21/19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0FEC41-50A0-0F41-B602-C6D96BA76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9066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PowerShell#Cmdlets" TargetMode="External"/><Relationship Id="rId13" Type="http://schemas.openxmlformats.org/officeDocument/2006/relationships/hyperlink" Target="https://en.wikipedia.org/wiki/PowerCLI#cite_note-2" TargetMode="External"/><Relationship Id="rId3" Type="http://schemas.openxmlformats.org/officeDocument/2006/relationships/hyperlink" Target="https://en.wikipedia.org/wiki/Microsoft_Windows" TargetMode="External"/><Relationship Id="rId7" Type="http://schemas.openxmlformats.org/officeDocument/2006/relationships/hyperlink" Target="https://en.wikipedia.org/wiki/Virtual_machine" TargetMode="External"/><Relationship Id="rId12" Type="http://schemas.openxmlformats.org/officeDocument/2006/relationships/hyperlink" Target="https://en.wikipedia.org/wiki/Ubuntu_(operating_system)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en.wikipedia.org/wiki/VMware_vSphere" TargetMode="External"/><Relationship Id="rId11" Type="http://schemas.openxmlformats.org/officeDocument/2006/relationships/hyperlink" Target="https://en.wikipedia.org/wiki/MacOS" TargetMode="External"/><Relationship Id="rId5" Type="http://schemas.openxmlformats.org/officeDocument/2006/relationships/hyperlink" Target="https://en.wikipedia.org/wiki/VMware" TargetMode="External"/><Relationship Id="rId10" Type="http://schemas.openxmlformats.org/officeDocument/2006/relationships/hyperlink" Target="https://en.wikipedia.org/wiki/PowerCLI#cite_note-PowerCLI_Overview-1" TargetMode="External"/><Relationship Id="rId4" Type="http://schemas.openxmlformats.org/officeDocument/2006/relationships/hyperlink" Target="https://en.wikipedia.org/wiki/Windows_PowerShell" TargetMode="External"/><Relationship Id="rId9" Type="http://schemas.openxmlformats.org/officeDocument/2006/relationships/hyperlink" Target="https://en.wikipedia.org/wiki/VCloud_Air" TargetMode="Externa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0FEC41-50A0-0F41-B602-C6D96BA76C8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265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0FEC41-50A0-0F41-B602-C6D96BA76C8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8716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0FEC41-50A0-0F41-B602-C6D96BA76C8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5938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0FEC41-50A0-0F41-B602-C6D96BA76C8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046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0FEC41-50A0-0F41-B602-C6D96BA76C8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0942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0FEC41-50A0-0F41-B602-C6D96BA76C8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9720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All major cloud providers (private and public) were present at the conference – many with new announcements in how they are integrating, and in many cases using the </a:t>
            </a:r>
            <a:r>
              <a:rPr lang="en-US" dirty="0" err="1"/>
              <a:t>HashiCorp</a:t>
            </a:r>
            <a:r>
              <a:rPr lang="en-US" dirty="0"/>
              <a:t> products within their ecosystem.</a:t>
            </a:r>
          </a:p>
          <a:p>
            <a:endParaRPr lang="en-US" dirty="0"/>
          </a:p>
          <a:p>
            <a:r>
              <a:rPr lang="en-US" dirty="0"/>
              <a:t>I know there are a number of folks in the audience utilizing VMware in their private data centers…..can I get a quick show of hands?</a:t>
            </a:r>
          </a:p>
          <a:p>
            <a:endParaRPr lang="en-US" dirty="0"/>
          </a:p>
          <a:p>
            <a:r>
              <a:rPr lang="en-US" dirty="0"/>
              <a:t>How about AWS users?  GCP?  Azure?</a:t>
            </a:r>
          </a:p>
          <a:p>
            <a:endParaRPr lang="en-US" dirty="0"/>
          </a:p>
          <a:p>
            <a:r>
              <a:rPr lang="en-US" dirty="0"/>
              <a:t>Oracle / </a:t>
            </a:r>
            <a:r>
              <a:rPr lang="en-US" dirty="0" err="1"/>
              <a:t>Allibaba</a:t>
            </a:r>
            <a:endParaRPr lang="en-US" dirty="0"/>
          </a:p>
          <a:p>
            <a:endParaRPr lang="en-US" dirty="0"/>
          </a:p>
          <a:p>
            <a:r>
              <a:rPr lang="en-US" dirty="0"/>
              <a:t>Any not represented on this slide?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0FEC41-50A0-0F41-B602-C6D96BA76C8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0250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0FEC41-50A0-0F41-B602-C6D96BA76C8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2936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0FEC41-50A0-0F41-B602-C6D96BA76C8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3844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0FEC41-50A0-0F41-B602-C6D96BA76C8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8696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0FEC41-50A0-0F41-B602-C6D96BA76C8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5985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PowerCLI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is a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Microsoft Windows"/>
              </a:rPr>
              <a:t>Windows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 tooltip="Windows PowerShell"/>
              </a:rPr>
              <a:t>PowerShell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interface for managing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 tooltip="VMware"/>
              </a:rPr>
              <a:t>VMware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 tooltip="VMware vSphere"/>
              </a:rPr>
              <a:t>vSphere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VMware describes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PowerCLI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as "a powerful command-line tool that lets you automate all aspects of vSphere management, including network, storage,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7" tooltip="Virtual machine"/>
              </a:rPr>
              <a:t>VM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guest OS and more. 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PowerCLI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distributed as a Windows PowerShell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snapin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PowerCLI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6.0 introduced PowerShell module), and includes over 500 PowerShell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8" tooltip="PowerShell"/>
              </a:rPr>
              <a:t>cmdlets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for managing and automating vSphere and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9" tooltip="VCloud Air"/>
              </a:rPr>
              <a:t>vCloud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along with documentation and samples."</a:t>
            </a:r>
            <a:r>
              <a:rPr lang="en-US" sz="1200" b="0" i="0" u="none" strike="noStrike" kern="1200" baseline="300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10"/>
              </a:rPr>
              <a:t>[1]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PowerCLI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runs in PowerShell on Windows,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11" tooltip="MacOS"/>
              </a:rPr>
              <a:t>macOS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12" tooltip="Ubuntu (operating system)"/>
              </a:rPr>
              <a:t>Ubuntu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operating systems.</a:t>
            </a:r>
            <a:r>
              <a:rPr lang="en-US" sz="1200" b="0" i="0" u="none" strike="noStrike" kern="1200" baseline="300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13"/>
              </a:rPr>
              <a:t>[2]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0FEC41-50A0-0F41-B602-C6D96BA76C8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4011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0FEC41-50A0-0F41-B602-C6D96BA76C8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0601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4FCCE-4F93-DE45-B8EF-488804A27E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FAC1E3-124C-5C41-9D8C-FC9D6885C6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58D1C8-FF04-C643-83F5-93E6772CB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4FF62-D28C-A442-A9AB-A150B0E807B0}" type="datetimeFigureOut">
              <a:rPr lang="en-US" smtClean="0"/>
              <a:t>2/21/19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D93B65-96A4-1F42-A243-D61BE4BDA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BCD590-EECF-8342-9AAF-B4F48AA14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7CF81-7591-9746-8EF2-7C8EF7CA6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3369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1E3AF-6876-AF41-84BA-60488F600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5D4094-DE1E-964C-9854-304B8897CB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16E331-2AE2-3F4D-81B7-025516238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4FF62-D28C-A442-A9AB-A150B0E807B0}" type="datetimeFigureOut">
              <a:rPr lang="en-US" smtClean="0"/>
              <a:t>2/21/19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863B49-3D78-164E-90D6-23AB01B58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2A6381-047C-C64B-ABA8-6F520363A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7CF81-7591-9746-8EF2-7C8EF7CA6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6127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39B2B94-7680-5A4C-B381-C951602F60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98EA81-FDB8-A94D-937F-2C7A7BD2C4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7F48AB-F2CA-AC47-B2A9-339F84C2A1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4FF62-D28C-A442-A9AB-A150B0E807B0}" type="datetimeFigureOut">
              <a:rPr lang="en-US" smtClean="0"/>
              <a:t>2/21/19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4E9C0E-6B2C-474B-8631-9779DF1EE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72EE03-4FD6-3D4D-90E6-BCEDBDABE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7CF81-7591-9746-8EF2-7C8EF7CA6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710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4C759-EC1F-754E-AD0E-6BE4D5564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29A91B-766A-9E4E-BB68-4E2A521CCD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A03829-E5CA-5C40-8B50-253F69D29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4FF62-D28C-A442-A9AB-A150B0E807B0}" type="datetimeFigureOut">
              <a:rPr lang="en-US" smtClean="0"/>
              <a:t>2/21/19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CD8B06-2232-8B4E-AC7D-7FBEF48DF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A6A52A-7A03-B24E-ABDF-609986667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7CF81-7591-9746-8EF2-7C8EF7CA6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681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FA76A-8955-6646-A59E-D72D67CA6B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937984-0BEC-1F4E-AF41-5F9073F8EE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6A3FD5-4F8A-ED41-8468-AE8DF6F50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4FF62-D28C-A442-A9AB-A150B0E807B0}" type="datetimeFigureOut">
              <a:rPr lang="en-US" smtClean="0"/>
              <a:t>2/21/19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71E0E4-D593-DD4A-A268-6844F3C7FF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9AC22C-E0F4-C740-A98A-1E21AD176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7CF81-7591-9746-8EF2-7C8EF7CA6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4827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8435D4-0553-634D-8473-377D49105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87E69D-9379-9F4E-86DE-6A9EF64B08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C33EE1-1F0A-9343-9432-C07ADE6E04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30E4DA-352B-B942-9E73-7EA4AB209D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4FF62-D28C-A442-A9AB-A150B0E807B0}" type="datetimeFigureOut">
              <a:rPr lang="en-US" smtClean="0"/>
              <a:t>2/21/19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4BD445-9E1A-A94B-90A4-A062DEBEF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6E3C5C-1EF0-A542-B354-DCA0CF4C0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7CF81-7591-9746-8EF2-7C8EF7CA6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1008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AFAB5-A2F6-D04A-90C7-CF312313C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2F052A-CA5F-E741-BA57-2CEF224223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C04ECA-FD2B-4642-9E43-A0DD127A6B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15B6C9-7EA6-7F48-B1C4-3C72157DC5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2E7CB4-B781-FA4B-8BF9-16FAFF2EA8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AF01A41-AED2-7B4A-A9BD-6DB3C6585D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4FF62-D28C-A442-A9AB-A150B0E807B0}" type="datetimeFigureOut">
              <a:rPr lang="en-US" smtClean="0"/>
              <a:t>2/21/19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2E5A942-C4B8-CC45-AA83-0AEE050A8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181E06-A68D-EE41-829D-C7D18CAD0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7CF81-7591-9746-8EF2-7C8EF7CA6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006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2C64C-1364-834E-9B79-D8DAA43E5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E592BC-0EA4-084E-BF23-E0234240A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4FF62-D28C-A442-A9AB-A150B0E807B0}" type="datetimeFigureOut">
              <a:rPr lang="en-US" smtClean="0"/>
              <a:t>2/21/19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17E2C6-08ED-A242-BB5E-C02D0CE6E5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151485-2243-4646-9C08-8388BA9AC7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7CF81-7591-9746-8EF2-7C8EF7CA6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878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8623EF-7C9A-1942-B060-51107CF3DE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4FF62-D28C-A442-A9AB-A150B0E807B0}" type="datetimeFigureOut">
              <a:rPr lang="en-US" smtClean="0"/>
              <a:t>2/21/19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6F68D0-ACD5-A542-9087-AF9C9431B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2AD2F0-DDAE-E947-903C-F99503F66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7CF81-7591-9746-8EF2-7C8EF7CA6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2691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F37163-3F60-5045-9963-AC1CF5937F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29925A-E60F-6243-873D-ED4C6C8BF6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9A16D6-02C2-5F44-A752-0CC0BF1AD1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318C3E-5F29-3849-9EFB-8388038D56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4FF62-D28C-A442-A9AB-A150B0E807B0}" type="datetimeFigureOut">
              <a:rPr lang="en-US" smtClean="0"/>
              <a:t>2/21/19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781028-0601-6540-81E7-C3733715A3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E4148E-91F4-5B46-991F-D5204E5AD8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7CF81-7591-9746-8EF2-7C8EF7CA6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5978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36AE2-ECA8-444E-802D-F482C6113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631702-5934-4F4C-8A20-4CFBA33A64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CF356A-5DE0-684B-85F8-AEFD5A3EE1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51561F-6572-9C42-B362-1F3C90831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4FF62-D28C-A442-A9AB-A150B0E807B0}" type="datetimeFigureOut">
              <a:rPr lang="en-US" smtClean="0"/>
              <a:t>2/21/19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191942-4D17-844F-888D-368C77DE7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6FD67D-544D-D049-AE8D-FBC27CF21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7CF81-7591-9746-8EF2-7C8EF7CA6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237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634AE1-B97A-E648-9A46-68FC12AD5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C3940-B237-C24D-95B6-27CD884EDC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694144-1B3B-5D4D-B852-671F174463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64FF62-D28C-A442-A9AB-A150B0E807B0}" type="datetimeFigureOut">
              <a:rPr lang="en-US" smtClean="0"/>
              <a:t>2/21/19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AE93C7-4D68-6B42-A314-54E204697F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6A1816-B5EC-E34D-B31C-B0F59D1117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17CF81-7591-9746-8EF2-7C8EF7CA6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754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maentz/hashitalk2019/blob/master/images/host_profiles.gif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g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maentz/hashitalk2019/blob/master/images/batch_update.gif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g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maentz/hashitalk2019/blob/master/images/update_vault.gif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gi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0.png"/><Relationship Id="rId4" Type="http://schemas.openxmlformats.org/officeDocument/2006/relationships/image" Target="../media/image19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maentz/hashitalk2019/blob/master/images/read_vault.gif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1.gi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maentz/hashitalk2019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riverpointtechnology.com/" TargetMode="External"/><Relationship Id="rId5" Type="http://schemas.openxmlformats.org/officeDocument/2006/relationships/hyperlink" Target="https://www.vaultproject.io/" TargetMode="External"/><Relationship Id="rId4" Type="http://schemas.openxmlformats.org/officeDocument/2006/relationships/hyperlink" Target="https://my.vmware.com/web/vmware/details?downloadGroup=PCLI650R1&amp;productId=614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7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tiff"/><Relationship Id="rId5" Type="http://schemas.openxmlformats.org/officeDocument/2006/relationships/image" Target="../media/image5.png"/><Relationship Id="rId4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maentz/hashitalk2019/blob/master/images/manual.gif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834D4AE-E474-0448-8C8B-9039B3A29A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D5F49EE-E85E-B74F-A896-2FCBFB6A6148}"/>
              </a:ext>
            </a:extLst>
          </p:cNvPr>
          <p:cNvSpPr txBox="1"/>
          <p:nvPr/>
        </p:nvSpPr>
        <p:spPr>
          <a:xfrm>
            <a:off x="8750300" y="234950"/>
            <a:ext cx="2743200" cy="13335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65A4A14-520A-FB4D-93C6-4EA4E7AFA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16900" y="-368300"/>
            <a:ext cx="3810000" cy="2540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DB23EC5-8130-F840-8475-6960881A5F2D}"/>
              </a:ext>
            </a:extLst>
          </p:cNvPr>
          <p:cNvSpPr/>
          <p:nvPr/>
        </p:nvSpPr>
        <p:spPr>
          <a:xfrm>
            <a:off x="1379097" y="4191684"/>
            <a:ext cx="118622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-apple-system"/>
              </a:rPr>
              <a:t>Managing VMware Environments with </a:t>
            </a:r>
            <a:r>
              <a:rPr lang="en-US" sz="3600" b="1" dirty="0" err="1">
                <a:solidFill>
                  <a:schemeClr val="bg1"/>
                </a:solidFill>
                <a:latin typeface="-apple-system"/>
              </a:rPr>
              <a:t>HashiCorp</a:t>
            </a:r>
            <a:r>
              <a:rPr lang="en-US" sz="3600" b="1" dirty="0">
                <a:solidFill>
                  <a:schemeClr val="bg1"/>
                </a:solidFill>
                <a:latin typeface="-apple-system"/>
              </a:rPr>
              <a:t> Vault</a:t>
            </a:r>
            <a:endParaRPr lang="en-US" sz="3600" b="1" i="0" dirty="0">
              <a:solidFill>
                <a:schemeClr val="bg1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19521514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05386-E2B8-4445-B83E-D5215E091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Host Profiles</a:t>
            </a:r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78DE25F4-E862-134D-B694-BBE2F95B933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/>
              <a:t>VMware Host Profiles</a:t>
            </a:r>
          </a:p>
          <a:p>
            <a:pPr lvl="1"/>
            <a:r>
              <a:rPr lang="en-US" dirty="0"/>
              <a:t>Uniform password across Hosts</a:t>
            </a:r>
          </a:p>
          <a:p>
            <a:pPr lvl="1"/>
            <a:r>
              <a:rPr lang="en-US" dirty="0"/>
              <a:t>Can Manage Separate Host Profiles per cluster/host</a:t>
            </a:r>
          </a:p>
          <a:p>
            <a:pPr lvl="0"/>
            <a:r>
              <a:rPr lang="en-US" dirty="0"/>
              <a:t>Pain Points: </a:t>
            </a:r>
          </a:p>
          <a:p>
            <a:pPr lvl="1"/>
            <a:r>
              <a:rPr lang="en-US" dirty="0"/>
              <a:t>Password is known by one admin</a:t>
            </a:r>
          </a:p>
          <a:p>
            <a:pPr lvl="1"/>
            <a:r>
              <a:rPr lang="en-US" dirty="0"/>
              <a:t>Managing Host Profiles</a:t>
            </a:r>
          </a:p>
          <a:p>
            <a:pPr lvl="1"/>
            <a:r>
              <a:rPr lang="en-US" dirty="0"/>
              <a:t>Host Profiles requires VMware Enterprise Plus licensing</a:t>
            </a:r>
          </a:p>
          <a:p>
            <a:pPr lvl="1"/>
            <a:r>
              <a:rPr lang="en-US" dirty="0"/>
              <a:t>Limited to no versioning</a:t>
            </a:r>
          </a:p>
          <a:p>
            <a:endParaRPr lang="en-US" dirty="0"/>
          </a:p>
        </p:txBody>
      </p:sp>
      <p:pic>
        <p:nvPicPr>
          <p:cNvPr id="4" name="Picture 3">
            <a:hlinkClick r:id="rId3"/>
            <a:extLst>
              <a:ext uri="{FF2B5EF4-FFF2-40B4-BE49-F238E27FC236}">
                <a16:creationId xmlns:a16="http://schemas.microsoft.com/office/drawing/2014/main" id="{9EC53F28-294D-9E4D-A536-10A09F4078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8200" y="1825625"/>
            <a:ext cx="5999732" cy="4130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6547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05386-E2B8-4445-B83E-D5215E091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Scripted</a:t>
            </a:r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78DE25F4-E862-134D-B694-BBE2F95B933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 err="1"/>
              <a:t>PowerCLI</a:t>
            </a:r>
            <a:endParaRPr lang="en-US" dirty="0"/>
          </a:p>
          <a:p>
            <a:pPr lvl="1"/>
            <a:r>
              <a:rPr lang="en-US" dirty="0"/>
              <a:t>Central login to </a:t>
            </a:r>
            <a:r>
              <a:rPr lang="en-US" dirty="0" err="1"/>
              <a:t>vCenter</a:t>
            </a:r>
            <a:endParaRPr lang="en-US" dirty="0"/>
          </a:p>
          <a:p>
            <a:pPr lvl="1"/>
            <a:r>
              <a:rPr lang="en-US" dirty="0"/>
              <a:t>Host inventory managed by </a:t>
            </a:r>
            <a:r>
              <a:rPr lang="en-US" dirty="0" err="1"/>
              <a:t>vCenter</a:t>
            </a:r>
            <a:endParaRPr lang="en-US" dirty="0"/>
          </a:p>
          <a:p>
            <a:pPr lvl="0"/>
            <a:r>
              <a:rPr lang="en-US" dirty="0"/>
              <a:t>Pain Points: </a:t>
            </a:r>
          </a:p>
          <a:p>
            <a:pPr lvl="1"/>
            <a:r>
              <a:rPr lang="en-US" dirty="0"/>
              <a:t>Password is known by one admin</a:t>
            </a:r>
          </a:p>
          <a:p>
            <a:pPr lvl="1"/>
            <a:r>
              <a:rPr lang="en-US" dirty="0"/>
              <a:t>Password is updated only when administrator has time to run the script</a:t>
            </a:r>
          </a:p>
          <a:p>
            <a:pPr lvl="1"/>
            <a:r>
              <a:rPr lang="en-US" dirty="0"/>
              <a:t>Limited to no versioning</a:t>
            </a:r>
          </a:p>
          <a:p>
            <a:endParaRPr lang="en-US" dirty="0"/>
          </a:p>
        </p:txBody>
      </p:sp>
      <p:pic>
        <p:nvPicPr>
          <p:cNvPr id="4" name="Picture 3">
            <a:hlinkClick r:id="rId3"/>
            <a:extLst>
              <a:ext uri="{FF2B5EF4-FFF2-40B4-BE49-F238E27FC236}">
                <a16:creationId xmlns:a16="http://schemas.microsoft.com/office/drawing/2014/main" id="{9C04BE7B-0C22-8642-B8E9-C87EB53F43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9800" y="1825625"/>
            <a:ext cx="5955099" cy="3488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427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05386-E2B8-4445-B83E-D5215E091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VMware &amp; </a:t>
            </a:r>
            <a:r>
              <a:rPr lang="en-US" dirty="0" err="1"/>
              <a:t>HashiCorp</a:t>
            </a:r>
            <a:r>
              <a:rPr lang="en-US" dirty="0"/>
              <a:t> Vault</a:t>
            </a:r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78DE25F4-E862-134D-B694-BBE2F95B933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Discovery of </a:t>
            </a:r>
            <a:r>
              <a:rPr lang="en-US" dirty="0" err="1"/>
              <a:t>ESXi</a:t>
            </a:r>
            <a:r>
              <a:rPr lang="en-US" dirty="0"/>
              <a:t> hosts using </a:t>
            </a:r>
            <a:r>
              <a:rPr lang="en-US" dirty="0" err="1"/>
              <a:t>PowerCLI</a:t>
            </a:r>
            <a:endParaRPr lang="en-US" dirty="0"/>
          </a:p>
          <a:p>
            <a:r>
              <a:rPr lang="en-US" dirty="0"/>
              <a:t>Integrates with trusted identities (Microsoft AD)</a:t>
            </a:r>
          </a:p>
          <a:p>
            <a:r>
              <a:rPr lang="en-US" dirty="0"/>
              <a:t>Access root password for each </a:t>
            </a:r>
            <a:r>
              <a:rPr lang="en-US" dirty="0" err="1"/>
              <a:t>ESXi</a:t>
            </a:r>
            <a:r>
              <a:rPr lang="en-US" dirty="0"/>
              <a:t> host using Vault REST API &amp; Policy based access</a:t>
            </a:r>
          </a:p>
          <a:p>
            <a:r>
              <a:rPr lang="en-US" dirty="0"/>
              <a:t>Generate unique passwords per host and store securely with Vault</a:t>
            </a:r>
          </a:p>
          <a:p>
            <a:r>
              <a:rPr lang="en-US" dirty="0"/>
              <a:t>Version Passwords within Vault</a:t>
            </a:r>
          </a:p>
          <a:p>
            <a:endParaRPr lang="en-US" dirty="0"/>
          </a:p>
        </p:txBody>
      </p:sp>
      <p:pic>
        <p:nvPicPr>
          <p:cNvPr id="5" name="Picture 4">
            <a:hlinkClick r:id="rId3"/>
            <a:extLst>
              <a:ext uri="{FF2B5EF4-FFF2-40B4-BE49-F238E27FC236}">
                <a16:creationId xmlns:a16="http://schemas.microsoft.com/office/drawing/2014/main" id="{D311599A-4220-7F47-8944-DCA8AC1A72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2202" y="1825624"/>
            <a:ext cx="5833345" cy="3878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07817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">
            <a:extLst>
              <a:ext uri="{FF2B5EF4-FFF2-40B4-BE49-F238E27FC236}">
                <a16:creationId xmlns:a16="http://schemas.microsoft.com/office/drawing/2014/main" id="{AF5C67AC-89A9-7A42-9AC1-7C753CC9A130}"/>
              </a:ext>
            </a:extLst>
          </p:cNvPr>
          <p:cNvGrpSpPr/>
          <p:nvPr/>
        </p:nvGrpSpPr>
        <p:grpSpPr>
          <a:xfrm>
            <a:off x="1663728" y="3206437"/>
            <a:ext cx="960310" cy="935093"/>
            <a:chOff x="0" y="0"/>
            <a:chExt cx="2204442" cy="2207072"/>
          </a:xfrm>
        </p:grpSpPr>
        <p:sp>
          <p:nvSpPr>
            <p:cNvPr id="7" name="Triangle">
              <a:extLst>
                <a:ext uri="{FF2B5EF4-FFF2-40B4-BE49-F238E27FC236}">
                  <a16:creationId xmlns:a16="http://schemas.microsoft.com/office/drawing/2014/main" id="{09AAB58E-1304-6046-8AAD-57FFBD0E9CB8}"/>
                </a:ext>
              </a:extLst>
            </p:cNvPr>
            <p:cNvSpPr/>
            <p:nvPr/>
          </p:nvSpPr>
          <p:spPr>
            <a:xfrm>
              <a:off x="-1" y="-1"/>
              <a:ext cx="2204444" cy="22070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10761" y="21600"/>
                  </a:lnTo>
                  <a:lnTo>
                    <a:pt x="0" y="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/>
            </a:p>
          </p:txBody>
        </p:sp>
        <p:sp>
          <p:nvSpPr>
            <p:cNvPr id="8" name="Square">
              <a:extLst>
                <a:ext uri="{FF2B5EF4-FFF2-40B4-BE49-F238E27FC236}">
                  <a16:creationId xmlns:a16="http://schemas.microsoft.com/office/drawing/2014/main" id="{07FCD5BF-E13E-C94D-8820-9EC54D1859A8}"/>
                </a:ext>
              </a:extLst>
            </p:cNvPr>
            <p:cNvSpPr/>
            <p:nvPr/>
          </p:nvSpPr>
          <p:spPr>
            <a:xfrm>
              <a:off x="784471" y="439833"/>
              <a:ext cx="129055" cy="12905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/>
            </a:p>
          </p:txBody>
        </p:sp>
        <p:sp>
          <p:nvSpPr>
            <p:cNvPr id="9" name="Square">
              <a:extLst>
                <a:ext uri="{FF2B5EF4-FFF2-40B4-BE49-F238E27FC236}">
                  <a16:creationId xmlns:a16="http://schemas.microsoft.com/office/drawing/2014/main" id="{1B847B42-5E30-A246-A4E8-36DDC3893E13}"/>
                </a:ext>
              </a:extLst>
            </p:cNvPr>
            <p:cNvSpPr/>
            <p:nvPr/>
          </p:nvSpPr>
          <p:spPr>
            <a:xfrm>
              <a:off x="976734" y="439833"/>
              <a:ext cx="126419" cy="12905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/>
            </a:p>
          </p:txBody>
        </p:sp>
        <p:sp>
          <p:nvSpPr>
            <p:cNvPr id="10" name="Square">
              <a:extLst>
                <a:ext uri="{FF2B5EF4-FFF2-40B4-BE49-F238E27FC236}">
                  <a16:creationId xmlns:a16="http://schemas.microsoft.com/office/drawing/2014/main" id="{F4BB0EFD-358B-5140-9BC0-0F7E1FEFD2F9}"/>
                </a:ext>
              </a:extLst>
            </p:cNvPr>
            <p:cNvSpPr/>
            <p:nvPr/>
          </p:nvSpPr>
          <p:spPr>
            <a:xfrm>
              <a:off x="1166363" y="439833"/>
              <a:ext cx="129054" cy="12905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/>
            </a:p>
          </p:txBody>
        </p:sp>
        <p:sp>
          <p:nvSpPr>
            <p:cNvPr id="11" name="Square">
              <a:extLst>
                <a:ext uri="{FF2B5EF4-FFF2-40B4-BE49-F238E27FC236}">
                  <a16:creationId xmlns:a16="http://schemas.microsoft.com/office/drawing/2014/main" id="{D8AB99A2-00B0-1D4D-869D-1BF00F1C10A7}"/>
                </a:ext>
              </a:extLst>
            </p:cNvPr>
            <p:cNvSpPr/>
            <p:nvPr/>
          </p:nvSpPr>
          <p:spPr>
            <a:xfrm>
              <a:off x="784471" y="632097"/>
              <a:ext cx="129055" cy="12905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/>
            </a:p>
          </p:txBody>
        </p:sp>
        <p:sp>
          <p:nvSpPr>
            <p:cNvPr id="12" name="Square">
              <a:extLst>
                <a:ext uri="{FF2B5EF4-FFF2-40B4-BE49-F238E27FC236}">
                  <a16:creationId xmlns:a16="http://schemas.microsoft.com/office/drawing/2014/main" id="{1435E531-F19B-3143-A4AD-A0803EA81FD4}"/>
                </a:ext>
              </a:extLst>
            </p:cNvPr>
            <p:cNvSpPr/>
            <p:nvPr/>
          </p:nvSpPr>
          <p:spPr>
            <a:xfrm>
              <a:off x="976734" y="632097"/>
              <a:ext cx="126419" cy="12905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/>
            </a:p>
          </p:txBody>
        </p:sp>
        <p:sp>
          <p:nvSpPr>
            <p:cNvPr id="13" name="Square">
              <a:extLst>
                <a:ext uri="{FF2B5EF4-FFF2-40B4-BE49-F238E27FC236}">
                  <a16:creationId xmlns:a16="http://schemas.microsoft.com/office/drawing/2014/main" id="{9778B593-B980-D248-9D50-7C78A06BE74A}"/>
                </a:ext>
              </a:extLst>
            </p:cNvPr>
            <p:cNvSpPr/>
            <p:nvPr/>
          </p:nvSpPr>
          <p:spPr>
            <a:xfrm>
              <a:off x="1166363" y="632097"/>
              <a:ext cx="129054" cy="12905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/>
            </a:p>
          </p:txBody>
        </p:sp>
        <p:sp>
          <p:nvSpPr>
            <p:cNvPr id="14" name="Square">
              <a:extLst>
                <a:ext uri="{FF2B5EF4-FFF2-40B4-BE49-F238E27FC236}">
                  <a16:creationId xmlns:a16="http://schemas.microsoft.com/office/drawing/2014/main" id="{01600CA2-CD10-CD4E-8EA5-1D6C451642A5}"/>
                </a:ext>
              </a:extLst>
            </p:cNvPr>
            <p:cNvSpPr/>
            <p:nvPr/>
          </p:nvSpPr>
          <p:spPr>
            <a:xfrm>
              <a:off x="784471" y="826993"/>
              <a:ext cx="129055" cy="12642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/>
            </a:p>
          </p:txBody>
        </p:sp>
        <p:sp>
          <p:nvSpPr>
            <p:cNvPr id="15" name="Square">
              <a:extLst>
                <a:ext uri="{FF2B5EF4-FFF2-40B4-BE49-F238E27FC236}">
                  <a16:creationId xmlns:a16="http://schemas.microsoft.com/office/drawing/2014/main" id="{5C3EE2E2-C55C-5D4D-9479-B85BBE294A7E}"/>
                </a:ext>
              </a:extLst>
            </p:cNvPr>
            <p:cNvSpPr/>
            <p:nvPr/>
          </p:nvSpPr>
          <p:spPr>
            <a:xfrm>
              <a:off x="976734" y="826993"/>
              <a:ext cx="126419" cy="12642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/>
            </a:p>
          </p:txBody>
        </p:sp>
        <p:sp>
          <p:nvSpPr>
            <p:cNvPr id="16" name="Square">
              <a:extLst>
                <a:ext uri="{FF2B5EF4-FFF2-40B4-BE49-F238E27FC236}">
                  <a16:creationId xmlns:a16="http://schemas.microsoft.com/office/drawing/2014/main" id="{AE636E12-622C-6A43-AD70-2E2FBDE033BF}"/>
                </a:ext>
              </a:extLst>
            </p:cNvPr>
            <p:cNvSpPr/>
            <p:nvPr/>
          </p:nvSpPr>
          <p:spPr>
            <a:xfrm>
              <a:off x="976734" y="1016622"/>
              <a:ext cx="126419" cy="12905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/>
            </a:p>
          </p:txBody>
        </p:sp>
        <p:sp>
          <p:nvSpPr>
            <p:cNvPr id="17" name="Square">
              <a:extLst>
                <a:ext uri="{FF2B5EF4-FFF2-40B4-BE49-F238E27FC236}">
                  <a16:creationId xmlns:a16="http://schemas.microsoft.com/office/drawing/2014/main" id="{FD1BB936-81E6-3A4E-BD07-7AB4E0A9B6C1}"/>
                </a:ext>
              </a:extLst>
            </p:cNvPr>
            <p:cNvSpPr/>
            <p:nvPr/>
          </p:nvSpPr>
          <p:spPr>
            <a:xfrm>
              <a:off x="1168998" y="826993"/>
              <a:ext cx="129054" cy="12642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/>
            </a:p>
          </p:txBody>
        </p:sp>
      </p:grp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93E1AD5B-86A7-364C-9685-55807DCACC6D}"/>
              </a:ext>
            </a:extLst>
          </p:cNvPr>
          <p:cNvSpPr/>
          <p:nvPr/>
        </p:nvSpPr>
        <p:spPr>
          <a:xfrm>
            <a:off x="908209" y="2072161"/>
            <a:ext cx="10116735" cy="646332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ysClr val="windowText" lastClr="000000"/>
                </a:solidFill>
              </a:rPr>
              <a:t>Auth</a:t>
            </a:r>
            <a:endParaRPr lang="en-US" dirty="0">
              <a:solidFill>
                <a:sysClr val="windowText" lastClr="000000"/>
              </a:solidFill>
            </a:endParaRPr>
          </a:p>
          <a:p>
            <a:pPr algn="ctr"/>
            <a:r>
              <a:rPr lang="en-US" sz="1200" dirty="0">
                <a:solidFill>
                  <a:sysClr val="windowText" lastClr="000000"/>
                </a:solidFill>
              </a:rPr>
              <a:t>(Identity)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B0FFC46-A4EF-674B-8B0A-3703C81F4274}"/>
              </a:ext>
            </a:extLst>
          </p:cNvPr>
          <p:cNvSpPr txBox="1"/>
          <p:nvPr/>
        </p:nvSpPr>
        <p:spPr>
          <a:xfrm>
            <a:off x="4716316" y="1628710"/>
            <a:ext cx="23285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 Light" charset="0"/>
                <a:ea typeface="Calibri Light" charset="0"/>
                <a:cs typeface="Calibri Light" charset="0"/>
              </a:rPr>
              <a:t>LDAP / Active Directory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46AD75D-A731-834C-B5A3-05871BA058F5}"/>
              </a:ext>
            </a:extLst>
          </p:cNvPr>
          <p:cNvCxnSpPr>
            <a:cxnSpLocks/>
          </p:cNvCxnSpPr>
          <p:nvPr/>
        </p:nvCxnSpPr>
        <p:spPr>
          <a:xfrm>
            <a:off x="5926394" y="3999206"/>
            <a:ext cx="53505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59006F97-9266-044F-B34E-2737F83F0866}"/>
              </a:ext>
            </a:extLst>
          </p:cNvPr>
          <p:cNvSpPr txBox="1"/>
          <p:nvPr/>
        </p:nvSpPr>
        <p:spPr>
          <a:xfrm>
            <a:off x="1385831" y="4672549"/>
            <a:ext cx="14809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latin typeface="Calibri Light" charset="0"/>
                <a:ea typeface="Calibri Light" charset="0"/>
                <a:cs typeface="Calibri Light" charset="0"/>
              </a:rPr>
              <a:t>ESXi</a:t>
            </a:r>
            <a:r>
              <a:rPr lang="en-US" dirty="0">
                <a:latin typeface="Calibri Light" charset="0"/>
                <a:ea typeface="Calibri Light" charset="0"/>
                <a:cs typeface="Calibri Light" charset="0"/>
              </a:rPr>
              <a:t> Password</a:t>
            </a:r>
          </a:p>
          <a:p>
            <a:pPr algn="ctr"/>
            <a:r>
              <a:rPr lang="en-US" dirty="0">
                <a:latin typeface="Calibri Light" charset="0"/>
                <a:ea typeface="Calibri Light" charset="0"/>
                <a:cs typeface="Calibri Light" charset="0"/>
              </a:rPr>
              <a:t>(Key Value)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6F3C8601-5C41-634C-B4D4-FD725E5C4ACC}"/>
              </a:ext>
            </a:extLst>
          </p:cNvPr>
          <p:cNvSpPr/>
          <p:nvPr/>
        </p:nvSpPr>
        <p:spPr>
          <a:xfrm>
            <a:off x="4716316" y="2889151"/>
            <a:ext cx="2471347" cy="248606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A3B596CF-922C-F941-8D8D-AC5A5A7FC7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1390" y="3507431"/>
            <a:ext cx="2277188" cy="1191689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75D4E20A-F38D-8846-8870-2F78130D14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8021" y="3285795"/>
            <a:ext cx="3102005" cy="1634960"/>
          </a:xfrm>
          <a:prstGeom prst="rect">
            <a:avLst/>
          </a:prstGeom>
        </p:spPr>
      </p:pic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CA55AA3F-C173-794F-984B-BD66FFE42B8A}"/>
              </a:ext>
            </a:extLst>
          </p:cNvPr>
          <p:cNvSpPr/>
          <p:nvPr/>
        </p:nvSpPr>
        <p:spPr>
          <a:xfrm>
            <a:off x="908210" y="2889151"/>
            <a:ext cx="2471347" cy="248606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37F2222C-381E-4046-A169-980D88B56F91}"/>
              </a:ext>
            </a:extLst>
          </p:cNvPr>
          <p:cNvSpPr/>
          <p:nvPr/>
        </p:nvSpPr>
        <p:spPr>
          <a:xfrm>
            <a:off x="8553598" y="2907843"/>
            <a:ext cx="2471347" cy="248606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74A67388-F3AD-BE4A-87AC-536546899B4A}"/>
              </a:ext>
            </a:extLst>
          </p:cNvPr>
          <p:cNvSpPr/>
          <p:nvPr/>
        </p:nvSpPr>
        <p:spPr>
          <a:xfrm>
            <a:off x="7374440" y="2898497"/>
            <a:ext cx="1059309" cy="2504758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ysClr val="windowText" lastClr="000000"/>
                </a:solidFill>
              </a:rPr>
              <a:t>vCenter</a:t>
            </a:r>
            <a:r>
              <a:rPr lang="en-US" dirty="0">
                <a:solidFill>
                  <a:sysClr val="windowText" lastClr="000000"/>
                </a:solidFill>
              </a:rPr>
              <a:t> </a:t>
            </a:r>
          </a:p>
          <a:p>
            <a:pPr algn="ctr"/>
            <a:r>
              <a:rPr lang="en-US" dirty="0" err="1">
                <a:solidFill>
                  <a:sysClr val="windowText" lastClr="000000"/>
                </a:solidFill>
              </a:rPr>
              <a:t>ESXi</a:t>
            </a:r>
            <a:r>
              <a:rPr lang="en-US" dirty="0">
                <a:solidFill>
                  <a:sysClr val="windowText" lastClr="000000"/>
                </a:solidFill>
              </a:rPr>
              <a:t> Hosts</a:t>
            </a:r>
            <a:endParaRPr lang="en-US" sz="1200" dirty="0">
              <a:solidFill>
                <a:sysClr val="windowText" lastClr="000000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5ACDB43-585A-8A4C-8882-56A8C6817742}"/>
              </a:ext>
            </a:extLst>
          </p:cNvPr>
          <p:cNvSpPr/>
          <p:nvPr/>
        </p:nvSpPr>
        <p:spPr>
          <a:xfrm>
            <a:off x="1793536" y="4260660"/>
            <a:ext cx="6655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Vault</a:t>
            </a: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F47AAFFC-305D-404A-9645-DD5081C81780}"/>
              </a:ext>
            </a:extLst>
          </p:cNvPr>
          <p:cNvSpPr/>
          <p:nvPr/>
        </p:nvSpPr>
        <p:spPr>
          <a:xfrm>
            <a:off x="908210" y="5530980"/>
            <a:ext cx="10116734" cy="590732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Audit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6F7610C-8ACB-934A-A64B-9564A0075E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6173" y="6162590"/>
            <a:ext cx="590425" cy="590425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74AF821C-DEED-4841-ADBD-77D10D63F9DB}"/>
              </a:ext>
            </a:extLst>
          </p:cNvPr>
          <p:cNvSpPr txBox="1"/>
          <p:nvPr/>
        </p:nvSpPr>
        <p:spPr>
          <a:xfrm>
            <a:off x="5951989" y="6088470"/>
            <a:ext cx="82317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Calibri Light" charset="0"/>
                <a:ea typeface="Calibri Light" charset="0"/>
                <a:cs typeface="Calibri Light" charset="0"/>
              </a:rPr>
              <a:t>Splunk</a:t>
            </a:r>
            <a:endParaRPr lang="en-US" sz="1400" dirty="0">
              <a:latin typeface="Calibri Light" charset="0"/>
              <a:ea typeface="Calibri Light" charset="0"/>
              <a:cs typeface="Calibri Light" charset="0"/>
            </a:endParaRPr>
          </a:p>
          <a:p>
            <a:r>
              <a:rPr lang="en-US" sz="1400" dirty="0">
                <a:latin typeface="Calibri Light" charset="0"/>
                <a:ea typeface="Calibri Light" charset="0"/>
                <a:cs typeface="Calibri Light" charset="0"/>
              </a:rPr>
              <a:t>ELK</a:t>
            </a:r>
          </a:p>
          <a:p>
            <a:r>
              <a:rPr lang="en-US" sz="1400" dirty="0">
                <a:latin typeface="Calibri Light" charset="0"/>
                <a:ea typeface="Calibri Light" charset="0"/>
                <a:cs typeface="Calibri Light" charset="0"/>
              </a:rPr>
              <a:t>Syslog</a:t>
            </a:r>
          </a:p>
        </p:txBody>
      </p:sp>
      <p:sp>
        <p:nvSpPr>
          <p:cNvPr id="37" name="Title 36">
            <a:extLst>
              <a:ext uri="{FF2B5EF4-FFF2-40B4-BE49-F238E27FC236}">
                <a16:creationId xmlns:a16="http://schemas.microsoft.com/office/drawing/2014/main" id="{F8656E8F-19C4-454F-99BB-AE21F1934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Vault’s Pluggable Architecture</a:t>
            </a:r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A448EA3E-0545-C644-95F0-B2D2A1C4F230}"/>
              </a:ext>
            </a:extLst>
          </p:cNvPr>
          <p:cNvSpPr/>
          <p:nvPr/>
        </p:nvSpPr>
        <p:spPr>
          <a:xfrm>
            <a:off x="3499406" y="2889151"/>
            <a:ext cx="1059309" cy="2504758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Secrets</a:t>
            </a:r>
            <a:endParaRPr lang="en-US" sz="120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52679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2B63CC-9086-A046-9D79-8018B9432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Need an </a:t>
            </a:r>
            <a:r>
              <a:rPr lang="en-US" dirty="0" err="1"/>
              <a:t>ESXi</a:t>
            </a:r>
            <a:r>
              <a:rPr lang="en-US" dirty="0"/>
              <a:t> Password?</a:t>
            </a:r>
            <a:br>
              <a:rPr lang="en-US" dirty="0"/>
            </a:br>
            <a:r>
              <a:rPr lang="en-US" dirty="0"/>
              <a:t>Don’t Ask Gabe, Ask Vault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B9903B4-6085-634C-BA0E-37C2AAF63F9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241217" y="1734794"/>
            <a:ext cx="4357765" cy="4351338"/>
          </a:xfrm>
          <a:prstGeom prst="rect">
            <a:avLst/>
          </a:prstGeom>
        </p:spPr>
      </p:pic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DC373D0-7C94-FF41-BB83-F817E656E94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883198" y="2159000"/>
            <a:ext cx="2737386" cy="350292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2650E4D-4DD8-114B-A73D-7273F9A01D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302211">
            <a:off x="6313804" y="2400300"/>
            <a:ext cx="4212590" cy="27178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6AE74C2-1880-7C44-BE01-0FBFB7206F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27938">
            <a:off x="1955800" y="2295517"/>
            <a:ext cx="4615618" cy="3229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2185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05386-E2B8-4445-B83E-D5215E091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VMware &amp; </a:t>
            </a:r>
            <a:r>
              <a:rPr lang="en-US" dirty="0" err="1"/>
              <a:t>HashiCorp</a:t>
            </a:r>
            <a:r>
              <a:rPr lang="en-US" dirty="0"/>
              <a:t> Vault</a:t>
            </a:r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78DE25F4-E862-134D-B694-BBE2F95B933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Retrieve </a:t>
            </a:r>
            <a:r>
              <a:rPr lang="en-US" dirty="0" err="1"/>
              <a:t>ESXi</a:t>
            </a:r>
            <a:r>
              <a:rPr lang="en-US" dirty="0"/>
              <a:t> Passwords via Vault UI</a:t>
            </a:r>
          </a:p>
          <a:p>
            <a:r>
              <a:rPr lang="en-US" dirty="0"/>
              <a:t>Retrieve </a:t>
            </a:r>
            <a:r>
              <a:rPr lang="en-US" dirty="0" err="1"/>
              <a:t>ESXi</a:t>
            </a:r>
            <a:r>
              <a:rPr lang="en-US" dirty="0"/>
              <a:t> Passwords via </a:t>
            </a:r>
            <a:r>
              <a:rPr lang="en-US" dirty="0" err="1"/>
              <a:t>PowerCLI</a:t>
            </a:r>
            <a:endParaRPr lang="en-US" dirty="0"/>
          </a:p>
          <a:p>
            <a:r>
              <a:rPr lang="en-US" dirty="0"/>
              <a:t>Vault also has a native CLI and API that can be used to get, update and delete secrets</a:t>
            </a:r>
          </a:p>
          <a:p>
            <a:endParaRPr lang="en-US" dirty="0"/>
          </a:p>
        </p:txBody>
      </p:sp>
      <p:pic>
        <p:nvPicPr>
          <p:cNvPr id="4" name="Picture 3">
            <a:hlinkClick r:id="rId3"/>
            <a:extLst>
              <a:ext uri="{FF2B5EF4-FFF2-40B4-BE49-F238E27FC236}">
                <a16:creationId xmlns:a16="http://schemas.microsoft.com/office/drawing/2014/main" id="{B3C50C84-D640-714C-8824-8FC568EC6C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2844" y="1825625"/>
            <a:ext cx="6649156" cy="3740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3691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7394AD-B4A7-2643-B321-0EF19ACB89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 Items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D71B96-C90E-D242-AED0-4EF8512F94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Slide Deck, Code &amp; Config - </a:t>
            </a:r>
            <a:r>
              <a:rPr lang="en-US" dirty="0">
                <a:hlinkClick r:id="rId3"/>
              </a:rPr>
              <a:t>https://github.com/gmaentz/hashitalk2019</a:t>
            </a:r>
            <a:endParaRPr lang="en-US" dirty="0"/>
          </a:p>
          <a:p>
            <a:endParaRPr lang="en-US" dirty="0"/>
          </a:p>
          <a:p>
            <a:r>
              <a:rPr lang="en-US" dirty="0"/>
              <a:t>VMware </a:t>
            </a:r>
            <a:r>
              <a:rPr lang="en-US" dirty="0" err="1"/>
              <a:t>PowerCLI</a:t>
            </a:r>
            <a:r>
              <a:rPr lang="en-US" dirty="0"/>
              <a:t> - </a:t>
            </a:r>
            <a:r>
              <a:rPr lang="en-US" dirty="0">
                <a:hlinkClick r:id="rId4"/>
              </a:rPr>
              <a:t>https://my.vmware.com/web/vmware/details?downloadGroup=PCLI650R1&amp;productId=614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HashiCorp</a:t>
            </a:r>
            <a:r>
              <a:rPr lang="en-US" dirty="0"/>
              <a:t> Vault - </a:t>
            </a:r>
            <a:r>
              <a:rPr lang="en-US" dirty="0">
                <a:hlinkClick r:id="rId5"/>
              </a:rPr>
              <a:t>https://www.vaultproject.io/</a:t>
            </a:r>
            <a:endParaRPr lang="en-US" dirty="0"/>
          </a:p>
          <a:p>
            <a:endParaRPr lang="en-US" dirty="0"/>
          </a:p>
          <a:p>
            <a:r>
              <a:rPr lang="en-US" dirty="0"/>
              <a:t>River Point Technology - </a:t>
            </a:r>
            <a:r>
              <a:rPr lang="en-US" dirty="0">
                <a:hlinkClick r:id="rId6"/>
              </a:rPr>
              <a:t>http://www.riverpointtechnology.com/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48492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3D42B739-CEA8-9046-9A2A-8537049C4E91}"/>
              </a:ext>
            </a:extLst>
          </p:cNvPr>
          <p:cNvSpPr/>
          <p:nvPr/>
        </p:nvSpPr>
        <p:spPr>
          <a:xfrm>
            <a:off x="4407706" y="1163678"/>
            <a:ext cx="6988533" cy="3745437"/>
          </a:xfrm>
          <a:prstGeom prst="roundRect">
            <a:avLst>
              <a:gd name="adj" fmla="val 2930"/>
            </a:avLst>
          </a:prstGeom>
          <a:noFill/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4513" lvl="1">
              <a:spcBef>
                <a:spcPts val="2400"/>
              </a:spcBef>
            </a:pPr>
            <a:endParaRPr lang="en-US" sz="2667" dirty="0">
              <a:solidFill>
                <a:schemeClr val="tx1"/>
              </a:solidFill>
              <a:latin typeface="Georgia" panose="02040502050405020303" pitchFamily="18" charset="0"/>
            </a:endParaRP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CD3B05B1-5FB9-094D-89CB-33CF50ECD037}"/>
              </a:ext>
            </a:extLst>
          </p:cNvPr>
          <p:cNvSpPr/>
          <p:nvPr/>
        </p:nvSpPr>
        <p:spPr>
          <a:xfrm>
            <a:off x="1102714" y="5008735"/>
            <a:ext cx="10293526" cy="1619942"/>
          </a:xfrm>
          <a:prstGeom prst="roundRect">
            <a:avLst>
              <a:gd name="adj" fmla="val 6051"/>
            </a:avLst>
          </a:prstGeom>
          <a:noFill/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4513" lvl="1">
              <a:spcBef>
                <a:spcPts val="2400"/>
              </a:spcBef>
            </a:pPr>
            <a:endParaRPr lang="en-US" sz="2667" dirty="0">
              <a:solidFill>
                <a:schemeClr val="tx1"/>
              </a:solidFill>
              <a:latin typeface="Georgia" panose="02040502050405020303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2B4019-A295-DC40-B835-E652574215A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97011" y="1163678"/>
            <a:ext cx="2882660" cy="3707601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98875672-275F-C248-B291-BA39D058A141}"/>
              </a:ext>
            </a:extLst>
          </p:cNvPr>
          <p:cNvSpPr txBox="1">
            <a:spLocks/>
          </p:cNvSpPr>
          <p:nvPr/>
        </p:nvSpPr>
        <p:spPr>
          <a:xfrm>
            <a:off x="365759" y="362515"/>
            <a:ext cx="10607040" cy="630103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/>
              <a:t>Gabe Maentz</a:t>
            </a:r>
            <a:endParaRPr lang="en-US" sz="4000" b="1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3245682-66A7-2448-8AD3-572A12A5B21F}"/>
              </a:ext>
            </a:extLst>
          </p:cNvPr>
          <p:cNvSpPr txBox="1">
            <a:spLocks/>
          </p:cNvSpPr>
          <p:nvPr/>
        </p:nvSpPr>
        <p:spPr>
          <a:xfrm>
            <a:off x="0" y="1017588"/>
            <a:ext cx="10614025" cy="41751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400" b="1"/>
          </a:p>
          <a:p>
            <a:pPr marL="0" indent="0">
              <a:buFont typeface="Arial" panose="020B0604020202020204" pitchFamily="34" charset="0"/>
              <a:buNone/>
            </a:pPr>
            <a:endParaRPr lang="en-US" sz="2400" b="1"/>
          </a:p>
          <a:p>
            <a:pPr marL="0" indent="0">
              <a:buFont typeface="Arial" panose="020B0604020202020204" pitchFamily="34" charset="0"/>
              <a:buNone/>
            </a:pPr>
            <a:endParaRPr lang="en-US" sz="2400" b="1"/>
          </a:p>
          <a:p>
            <a:pPr marL="0" indent="0">
              <a:buFont typeface="Arial" panose="020B0604020202020204" pitchFamily="34" charset="0"/>
              <a:buNone/>
            </a:pPr>
            <a:endParaRPr lang="en-US" sz="2400" b="1"/>
          </a:p>
          <a:p>
            <a:pPr marL="0" indent="0">
              <a:buFont typeface="Arial" panose="020B0604020202020204" pitchFamily="34" charset="0"/>
              <a:buNone/>
            </a:pPr>
            <a:endParaRPr lang="en-US" sz="24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ECABB39-A2C7-D348-9601-CB3830216158}"/>
              </a:ext>
            </a:extLst>
          </p:cNvPr>
          <p:cNvSpPr/>
          <p:nvPr/>
        </p:nvSpPr>
        <p:spPr>
          <a:xfrm>
            <a:off x="4523253" y="1581367"/>
            <a:ext cx="6872987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Work</a:t>
            </a:r>
            <a:r>
              <a:rPr lang="en-US" sz="2800" dirty="0"/>
              <a:t> @ </a:t>
            </a:r>
            <a:r>
              <a:rPr lang="en-US" sz="2800" dirty="0" err="1"/>
              <a:t>RiverPointTechnology.com</a:t>
            </a:r>
            <a:endParaRPr lang="en-US" sz="2800" b="1" dirty="0"/>
          </a:p>
          <a:p>
            <a:r>
              <a:rPr lang="en-US" sz="2800" b="1" dirty="0"/>
              <a:t>Tweet</a:t>
            </a:r>
            <a:r>
              <a:rPr lang="en-US" sz="2800" dirty="0"/>
              <a:t> @ </a:t>
            </a:r>
            <a:r>
              <a:rPr lang="en-US" sz="2800" dirty="0" err="1"/>
              <a:t>gmaentz</a:t>
            </a:r>
            <a:endParaRPr lang="en-US" sz="2800" dirty="0"/>
          </a:p>
          <a:p>
            <a:r>
              <a:rPr lang="en-US" sz="2800" b="1" dirty="0"/>
              <a:t>Blog</a:t>
            </a:r>
            <a:r>
              <a:rPr lang="en-US" sz="2800" dirty="0"/>
              <a:t> @ </a:t>
            </a:r>
            <a:r>
              <a:rPr lang="en-US" sz="2800" dirty="0" err="1"/>
              <a:t>maentz.net</a:t>
            </a:r>
            <a:endParaRPr lang="en-US" sz="2800" dirty="0"/>
          </a:p>
          <a:p>
            <a:r>
              <a:rPr lang="en-US" sz="2800" b="1" dirty="0"/>
              <a:t>Code</a:t>
            </a:r>
            <a:r>
              <a:rPr lang="en-US" sz="2800" dirty="0"/>
              <a:t> @ </a:t>
            </a:r>
            <a:r>
              <a:rPr lang="en-US" sz="2800" dirty="0" err="1"/>
              <a:t>github</a:t>
            </a:r>
            <a:r>
              <a:rPr lang="en-US" sz="2800" dirty="0"/>
              <a:t>/</a:t>
            </a:r>
            <a:r>
              <a:rPr lang="en-US" sz="2800" dirty="0" err="1"/>
              <a:t>gmaentz</a:t>
            </a:r>
            <a:endParaRPr lang="en-US" sz="2800" dirty="0"/>
          </a:p>
          <a:p>
            <a:r>
              <a:rPr lang="en-US" sz="2800" b="1" dirty="0"/>
              <a:t>Community </a:t>
            </a:r>
            <a:r>
              <a:rPr lang="en-US" sz="2800" dirty="0"/>
              <a:t>@ </a:t>
            </a:r>
            <a:r>
              <a:rPr lang="en-US" sz="2800" dirty="0" err="1"/>
              <a:t>vBrisket.com</a:t>
            </a:r>
            <a:endParaRPr lang="en-US" sz="28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35FCF16-D98F-BF4A-A98A-3220C5AAD7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8014" y="4539934"/>
            <a:ext cx="3810000" cy="2540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0A3ECCB-69A2-2142-9352-03E5F22093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17151" y="5202725"/>
            <a:ext cx="2272135" cy="121441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67F2C67-EFB6-BD41-AEB4-3E66F1CB6DD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07706" y="5165408"/>
            <a:ext cx="1905000" cy="128905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F308FAA-B820-5D49-AB16-0F9167F067B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17960" y="4926566"/>
            <a:ext cx="1693937" cy="1784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3437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05386-E2B8-4445-B83E-D5215E091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Customers are Adopting Cloud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C09DA9D-051A-824B-8192-D86788756F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20591" y="1825625"/>
            <a:ext cx="9550818" cy="4351338"/>
          </a:xfrm>
        </p:spPr>
      </p:pic>
    </p:spTree>
    <p:extLst>
      <p:ext uri="{BB962C8B-B14F-4D97-AF65-F5344CB8AC3E}">
        <p14:creationId xmlns:p14="http://schemas.microsoft.com/office/powerpoint/2010/main" val="15560650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2BAFAAF-D940-DB43-A7D6-5A468EAA137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9530"/>
          <a:stretch/>
        </p:blipFill>
        <p:spPr>
          <a:xfrm>
            <a:off x="1594855" y="546616"/>
            <a:ext cx="9002289" cy="5443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7959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54764C3-7CA7-6E43-8E2A-9200EBEEB6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105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8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  <a:ex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A05386-E2B8-4445-B83E-D5215E091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2021" y="3231931"/>
            <a:ext cx="3852041" cy="183405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100"/>
              <a:t>But the Reality is …..</a:t>
            </a:r>
            <a:br>
              <a:rPr lang="en-US" sz="3100"/>
            </a:br>
            <a:r>
              <a:rPr lang="en-US" sz="3100"/>
              <a:t>Enterprises are Running Data Centers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65754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0">
            <a:extLst>
              <a:ext uri="{FF2B5EF4-FFF2-40B4-BE49-F238E27FC236}">
                <a16:creationId xmlns:a16="http://schemas.microsoft.com/office/drawing/2014/main" id="{F60FCA6E-0894-46CD-BD49-5955A51E00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31955" y="5346696"/>
            <a:ext cx="5360045" cy="1511304"/>
          </a:xfrm>
          <a:custGeom>
            <a:avLst/>
            <a:gdLst>
              <a:gd name="connsiteX0" fmla="*/ 4545473 w 5360045"/>
              <a:gd name="connsiteY0" fmla="*/ 0 h 1511304"/>
              <a:gd name="connsiteX1" fmla="*/ 5360045 w 5360045"/>
              <a:gd name="connsiteY1" fmla="*/ 0 h 1511304"/>
              <a:gd name="connsiteX2" fmla="*/ 5360045 w 5360045"/>
              <a:gd name="connsiteY2" fmla="*/ 1046730 h 1511304"/>
              <a:gd name="connsiteX3" fmla="*/ 5360045 w 5360045"/>
              <a:gd name="connsiteY3" fmla="*/ 1508760 h 1511304"/>
              <a:gd name="connsiteX4" fmla="*/ 5360045 w 5360045"/>
              <a:gd name="connsiteY4" fmla="*/ 1511304 h 1511304"/>
              <a:gd name="connsiteX5" fmla="*/ 4545474 w 5360045"/>
              <a:gd name="connsiteY5" fmla="*/ 1511304 h 1511304"/>
              <a:gd name="connsiteX6" fmla="*/ 2525897 w 5360045"/>
              <a:gd name="connsiteY6" fmla="*/ 1511304 h 1511304"/>
              <a:gd name="connsiteX7" fmla="*/ 0 w 5360045"/>
              <a:gd name="connsiteY7" fmla="*/ 1511304 h 1511304"/>
              <a:gd name="connsiteX8" fmla="*/ 697617 w 5360045"/>
              <a:gd name="connsiteY8" fmla="*/ 3 h 1511304"/>
              <a:gd name="connsiteX9" fmla="*/ 4545473 w 5360045"/>
              <a:gd name="connsiteY9" fmla="*/ 3 h 1511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360045" h="1511304">
                <a:moveTo>
                  <a:pt x="4545473" y="0"/>
                </a:moveTo>
                <a:lnTo>
                  <a:pt x="5360045" y="0"/>
                </a:lnTo>
                <a:lnTo>
                  <a:pt x="5360045" y="1046730"/>
                </a:lnTo>
                <a:lnTo>
                  <a:pt x="5360045" y="1508760"/>
                </a:lnTo>
                <a:lnTo>
                  <a:pt x="5360045" y="1511304"/>
                </a:lnTo>
                <a:lnTo>
                  <a:pt x="4545474" y="1511304"/>
                </a:lnTo>
                <a:lnTo>
                  <a:pt x="2525897" y="1511304"/>
                </a:lnTo>
                <a:lnTo>
                  <a:pt x="0" y="1511304"/>
                </a:lnTo>
                <a:lnTo>
                  <a:pt x="697617" y="3"/>
                </a:lnTo>
                <a:lnTo>
                  <a:pt x="4545473" y="3"/>
                </a:lnTo>
                <a:close/>
              </a:path>
            </a:pathLst>
          </a:custGeom>
          <a:solidFill>
            <a:srgbClr val="404040">
              <a:alpha val="8470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78C6E4B-A1F1-4B6C-97EC-BE997495D6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46694"/>
            <a:ext cx="7346605" cy="1511306"/>
          </a:xfrm>
          <a:custGeom>
            <a:avLst/>
            <a:gdLst>
              <a:gd name="connsiteX0" fmla="*/ 0 w 7346605"/>
              <a:gd name="connsiteY0" fmla="*/ 0 h 1511306"/>
              <a:gd name="connsiteX1" fmla="*/ 239486 w 7346605"/>
              <a:gd name="connsiteY1" fmla="*/ 0 h 1511306"/>
              <a:gd name="connsiteX2" fmla="*/ 1209568 w 7346605"/>
              <a:gd name="connsiteY2" fmla="*/ 0 h 1511306"/>
              <a:gd name="connsiteX3" fmla="*/ 2405743 w 7346605"/>
              <a:gd name="connsiteY3" fmla="*/ 0 h 1511306"/>
              <a:gd name="connsiteX4" fmla="*/ 2405743 w 7346605"/>
              <a:gd name="connsiteY4" fmla="*/ 2544 h 1511306"/>
              <a:gd name="connsiteX5" fmla="*/ 2801131 w 7346605"/>
              <a:gd name="connsiteY5" fmla="*/ 2544 h 1511306"/>
              <a:gd name="connsiteX6" fmla="*/ 2801131 w 7346605"/>
              <a:gd name="connsiteY6" fmla="*/ 0 h 1511306"/>
              <a:gd name="connsiteX7" fmla="*/ 7346605 w 7346605"/>
              <a:gd name="connsiteY7" fmla="*/ 0 h 1511306"/>
              <a:gd name="connsiteX8" fmla="*/ 6648988 w 7346605"/>
              <a:gd name="connsiteY8" fmla="*/ 1511301 h 1511306"/>
              <a:gd name="connsiteX9" fmla="*/ 2801132 w 7346605"/>
              <a:gd name="connsiteY9" fmla="*/ 1511301 h 1511306"/>
              <a:gd name="connsiteX10" fmla="*/ 2801132 w 7346605"/>
              <a:gd name="connsiteY10" fmla="*/ 1511304 h 1511306"/>
              <a:gd name="connsiteX11" fmla="*/ 2405743 w 7346605"/>
              <a:gd name="connsiteY11" fmla="*/ 1511304 h 1511306"/>
              <a:gd name="connsiteX12" fmla="*/ 2405743 w 7346605"/>
              <a:gd name="connsiteY12" fmla="*/ 1511306 h 1511306"/>
              <a:gd name="connsiteX13" fmla="*/ 1333411 w 7346605"/>
              <a:gd name="connsiteY13" fmla="*/ 1511306 h 1511306"/>
              <a:gd name="connsiteX14" fmla="*/ 1219208 w 7346605"/>
              <a:gd name="connsiteY14" fmla="*/ 1511306 h 1511306"/>
              <a:gd name="connsiteX15" fmla="*/ 1209568 w 7346605"/>
              <a:gd name="connsiteY15" fmla="*/ 1511306 h 1511306"/>
              <a:gd name="connsiteX16" fmla="*/ 239486 w 7346605"/>
              <a:gd name="connsiteY16" fmla="*/ 1511306 h 1511306"/>
              <a:gd name="connsiteX17" fmla="*/ 0 w 7346605"/>
              <a:gd name="connsiteY17" fmla="*/ 1511306 h 1511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7346605" h="1511306">
                <a:moveTo>
                  <a:pt x="0" y="0"/>
                </a:moveTo>
                <a:lnTo>
                  <a:pt x="239486" y="0"/>
                </a:lnTo>
                <a:lnTo>
                  <a:pt x="1209568" y="0"/>
                </a:lnTo>
                <a:lnTo>
                  <a:pt x="2405743" y="0"/>
                </a:lnTo>
                <a:lnTo>
                  <a:pt x="2405743" y="2544"/>
                </a:lnTo>
                <a:lnTo>
                  <a:pt x="2801131" y="2544"/>
                </a:lnTo>
                <a:lnTo>
                  <a:pt x="2801131" y="0"/>
                </a:lnTo>
                <a:lnTo>
                  <a:pt x="7346605" y="0"/>
                </a:lnTo>
                <a:lnTo>
                  <a:pt x="6648988" y="1511301"/>
                </a:lnTo>
                <a:lnTo>
                  <a:pt x="2801132" y="1511301"/>
                </a:lnTo>
                <a:lnTo>
                  <a:pt x="2801132" y="1511304"/>
                </a:lnTo>
                <a:lnTo>
                  <a:pt x="2405743" y="1511304"/>
                </a:lnTo>
                <a:lnTo>
                  <a:pt x="2405743" y="1511306"/>
                </a:lnTo>
                <a:lnTo>
                  <a:pt x="1333411" y="1511306"/>
                </a:lnTo>
                <a:lnTo>
                  <a:pt x="1219208" y="1511306"/>
                </a:lnTo>
                <a:lnTo>
                  <a:pt x="1209568" y="1511306"/>
                </a:lnTo>
                <a:lnTo>
                  <a:pt x="239486" y="1511306"/>
                </a:lnTo>
                <a:lnTo>
                  <a:pt x="0" y="1511306"/>
                </a:lnTo>
                <a:close/>
              </a:path>
            </a:pathLst>
          </a:custGeom>
          <a:solidFill>
            <a:srgbClr val="D0C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A05386-E2B8-4445-B83E-D5215E091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655" y="296446"/>
            <a:ext cx="8056760" cy="1096331"/>
          </a:xfrm>
        </p:spPr>
        <p:txBody>
          <a:bodyPr>
            <a:normAutofit/>
          </a:bodyPr>
          <a:lstStyle/>
          <a:p>
            <a:r>
              <a:rPr lang="en-US" sz="3400" dirty="0">
                <a:solidFill>
                  <a:srgbClr val="303030"/>
                </a:solidFill>
              </a:rPr>
              <a:t>And those Enterprises….are running VMware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0510EEF-2229-7B49-BF2B-F9D4F98592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121" y="1392777"/>
            <a:ext cx="5941068" cy="3133913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614EAE-CB15-754B-AA50-7551D3560C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4655" y="1154769"/>
            <a:ext cx="4008101" cy="402045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3200" dirty="0"/>
              <a:t>“Most of the world is virtualized running VMware”</a:t>
            </a:r>
          </a:p>
          <a:p>
            <a:pPr marL="0" indent="0">
              <a:buNone/>
            </a:pPr>
            <a:endParaRPr lang="en-US" sz="2000" dirty="0"/>
          </a:p>
          <a:p>
            <a:pPr marL="0" indent="0" algn="r">
              <a:buNone/>
            </a:pPr>
            <a:r>
              <a:rPr lang="en-US" sz="2000" b="1" dirty="0"/>
              <a:t>Andy </a:t>
            </a:r>
            <a:r>
              <a:rPr lang="en-US" sz="2000" b="1" dirty="0" err="1"/>
              <a:t>Jassy</a:t>
            </a:r>
            <a:endParaRPr lang="en-US" sz="2000" b="1" dirty="0"/>
          </a:p>
          <a:p>
            <a:pPr marL="0" indent="0" algn="r">
              <a:buNone/>
            </a:pPr>
            <a:r>
              <a:rPr lang="en-US" sz="2000" b="1" dirty="0"/>
              <a:t>CEO Amazon Web Services</a:t>
            </a:r>
          </a:p>
          <a:p>
            <a:pPr marL="0" indent="0" algn="r">
              <a:buNone/>
            </a:pPr>
            <a:r>
              <a:rPr lang="en-US" sz="2000" dirty="0"/>
              <a:t>AWS </a:t>
            </a:r>
            <a:r>
              <a:rPr lang="en-US" sz="2000" dirty="0" err="1"/>
              <a:t>re:Invent</a:t>
            </a:r>
            <a:r>
              <a:rPr lang="en-US" sz="2000" dirty="0"/>
              <a:t> 2018 - Keynote</a:t>
            </a:r>
          </a:p>
        </p:txBody>
      </p:sp>
    </p:spTree>
    <p:extLst>
      <p:ext uri="{BB962C8B-B14F-4D97-AF65-F5344CB8AC3E}">
        <p14:creationId xmlns:p14="http://schemas.microsoft.com/office/powerpoint/2010/main" val="32884780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05386-E2B8-4445-B83E-D5215E091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But Maybe Not That Securely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10BDAA-9491-D745-A4CD-D1C0828355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How many VM admins utilize the same root password for all of their </a:t>
            </a:r>
            <a:r>
              <a:rPr lang="en-US" dirty="0" err="1"/>
              <a:t>ESXi</a:t>
            </a:r>
            <a:r>
              <a:rPr lang="en-US" dirty="0"/>
              <a:t> servers?</a:t>
            </a:r>
          </a:p>
          <a:p>
            <a:endParaRPr lang="en-US" dirty="0"/>
          </a:p>
          <a:p>
            <a:r>
              <a:rPr lang="en-US" dirty="0"/>
              <a:t>When was the last time you updated the root password for your </a:t>
            </a:r>
            <a:r>
              <a:rPr lang="en-US" dirty="0" err="1"/>
              <a:t>ESXi</a:t>
            </a:r>
            <a:r>
              <a:rPr lang="en-US" dirty="0"/>
              <a:t> servers?</a:t>
            </a:r>
          </a:p>
          <a:p>
            <a:endParaRPr lang="en-US" dirty="0"/>
          </a:p>
          <a:p>
            <a:r>
              <a:rPr lang="en-US" dirty="0"/>
              <a:t>Do old VM admins who have left your team or organization still have the root passwords to your </a:t>
            </a:r>
            <a:r>
              <a:rPr lang="en-US" dirty="0" err="1"/>
              <a:t>ESXi</a:t>
            </a:r>
            <a:r>
              <a:rPr lang="en-US" dirty="0"/>
              <a:t> servers?</a:t>
            </a:r>
          </a:p>
        </p:txBody>
      </p:sp>
    </p:spTree>
    <p:extLst>
      <p:ext uri="{BB962C8B-B14F-4D97-AF65-F5344CB8AC3E}">
        <p14:creationId xmlns:p14="http://schemas.microsoft.com/office/powerpoint/2010/main" val="25291913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035BB-3565-1F47-AB06-B60DCA538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Evolving Password Management - VMware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A2AA41D-B605-5F41-B318-ED16067B35F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1659266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737075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05386-E2B8-4445-B83E-D5215E091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Manual</a:t>
            </a:r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78DE25F4-E862-134D-B694-BBE2F95B933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/>
              <a:t>Use the Web UI or </a:t>
            </a:r>
            <a:r>
              <a:rPr lang="en-US" dirty="0" err="1"/>
              <a:t>PowerCLI</a:t>
            </a:r>
            <a:r>
              <a:rPr lang="en-US" dirty="0"/>
              <a:t> code snippet to update each host individually</a:t>
            </a:r>
          </a:p>
          <a:p>
            <a:pPr lvl="0"/>
            <a:r>
              <a:rPr lang="en-US" dirty="0"/>
              <a:t>Pain Points: </a:t>
            </a:r>
          </a:p>
          <a:p>
            <a:pPr lvl="1"/>
            <a:r>
              <a:rPr lang="en-US" dirty="0"/>
              <a:t>Time Consuming</a:t>
            </a:r>
          </a:p>
          <a:p>
            <a:pPr lvl="1"/>
            <a:r>
              <a:rPr lang="en-US" dirty="0"/>
              <a:t>Password is known by single admin</a:t>
            </a:r>
          </a:p>
          <a:p>
            <a:pPr lvl="1"/>
            <a:r>
              <a:rPr lang="en-US" dirty="0"/>
              <a:t>Socially share it with others</a:t>
            </a:r>
          </a:p>
          <a:p>
            <a:endParaRPr lang="en-US" dirty="0"/>
          </a:p>
        </p:txBody>
      </p:sp>
      <p:pic>
        <p:nvPicPr>
          <p:cNvPr id="18" name="Content Placeholder 10">
            <a:hlinkClick r:id="rId3"/>
            <a:extLst>
              <a:ext uri="{FF2B5EF4-FFF2-40B4-BE49-F238E27FC236}">
                <a16:creationId xmlns:a16="http://schemas.microsoft.com/office/drawing/2014/main" id="{774C7ADA-0C17-B147-B73E-7BB5952F5C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9800" y="1825625"/>
            <a:ext cx="6042924" cy="3795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7081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99FA568F3464947A94739039CC7631C" ma:contentTypeVersion="7" ma:contentTypeDescription="Create a new document." ma:contentTypeScope="" ma:versionID="e387115f316d00c54bbfaa2dd0924b87">
  <xsd:schema xmlns:xsd="http://www.w3.org/2001/XMLSchema" xmlns:xs="http://www.w3.org/2001/XMLSchema" xmlns:p="http://schemas.microsoft.com/office/2006/metadata/properties" xmlns:ns2="84f857d9-641d-4f31-9fd6-7fceaced3c79" xmlns:ns3="4865610c-42b6-4729-91f0-6cd00823c264" targetNamespace="http://schemas.microsoft.com/office/2006/metadata/properties" ma:root="true" ma:fieldsID="a76a9932bae96d44301dc482ce621522" ns2:_="" ns3:_="">
    <xsd:import namespace="84f857d9-641d-4f31-9fd6-7fceaced3c79"/>
    <xsd:import namespace="4865610c-42b6-4729-91f0-6cd00823c26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4f857d9-641d-4f31-9fd6-7fceaced3c7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MediaServiceAutoTags" ma:internalName="MediaServiceAutoTags" ma:readOnly="true">
      <xsd:simpleType>
        <xsd:restriction base="dms:Text"/>
      </xsd:simpleType>
    </xsd:element>
    <xsd:element name="MediaServiceOCR" ma:index="14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65610c-42b6-4729-91f0-6cd00823c264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49B4C2F9-6C2A-47BF-B3F3-21422F89A21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D3514D0-626C-4B15-B7F2-127B70B3CB2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4f857d9-641d-4f31-9fd6-7fceaced3c79"/>
    <ds:schemaRef ds:uri="4865610c-42b6-4729-91f0-6cd00823c26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A9B5377-C1AA-44FD-8C2D-C82885557519}">
  <ds:schemaRefs>
    <ds:schemaRef ds:uri="http://schemas.microsoft.com/office/2006/metadata/properties"/>
    <ds:schemaRef ds:uri="http://www.w3.org/XML/1998/namespace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4865610c-42b6-4729-91f0-6cd00823c264"/>
    <ds:schemaRef ds:uri="http://schemas.openxmlformats.org/package/2006/metadata/core-properties"/>
    <ds:schemaRef ds:uri="84f857d9-641d-4f31-9fd6-7fceaced3c79"/>
    <ds:schemaRef ds:uri="http://purl.org/dc/dcmitype/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2954</TotalTime>
  <Words>642</Words>
  <Application>Microsoft Macintosh PowerPoint</Application>
  <PresentationFormat>Widescreen</PresentationFormat>
  <Paragraphs>140</Paragraphs>
  <Slides>16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-apple-system</vt:lpstr>
      <vt:lpstr>Arial</vt:lpstr>
      <vt:lpstr>Calibri</vt:lpstr>
      <vt:lpstr>Calibri Light</vt:lpstr>
      <vt:lpstr>Georgia</vt:lpstr>
      <vt:lpstr>Verdana</vt:lpstr>
      <vt:lpstr>Office Theme</vt:lpstr>
      <vt:lpstr>PowerPoint Presentation</vt:lpstr>
      <vt:lpstr>PowerPoint Presentation</vt:lpstr>
      <vt:lpstr>Customers are Adopting Cloud</vt:lpstr>
      <vt:lpstr>PowerPoint Presentation</vt:lpstr>
      <vt:lpstr>But the Reality is ….. Enterprises are Running Data Centers</vt:lpstr>
      <vt:lpstr>And those Enterprises….are running VMware</vt:lpstr>
      <vt:lpstr>But Maybe Not That Securely</vt:lpstr>
      <vt:lpstr>Evolving Password Management - VMware</vt:lpstr>
      <vt:lpstr>Manual</vt:lpstr>
      <vt:lpstr>Host Profiles</vt:lpstr>
      <vt:lpstr>Scripted</vt:lpstr>
      <vt:lpstr>VMware &amp; HashiCorp Vault</vt:lpstr>
      <vt:lpstr>Vault’s Pluggable Architecture</vt:lpstr>
      <vt:lpstr>Need an ESXi Password? Don’t Ask Gabe, Ask Vault</vt:lpstr>
      <vt:lpstr>VMware &amp; HashiCorp Vault</vt:lpstr>
      <vt:lpstr>Reference Items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Gabe Maentz</dc:creator>
  <cp:lastModifiedBy>Gabe Maentz</cp:lastModifiedBy>
  <cp:revision>27</cp:revision>
  <cp:lastPrinted>2019-02-21T16:50:47Z</cp:lastPrinted>
  <dcterms:created xsi:type="dcterms:W3CDTF">2019-02-18T21:13:46Z</dcterms:created>
  <dcterms:modified xsi:type="dcterms:W3CDTF">2019-02-21T21:27:43Z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uthorIds_UIVersion_512">
    <vt:lpwstr>20</vt:lpwstr>
  </property>
  <property fmtid="{D5CDD505-2E9C-101B-9397-08002B2CF9AE}" pid="3" name="ContentTypeId">
    <vt:lpwstr>0x010100299FA568F3464947A94739039CC7631C</vt:lpwstr>
  </property>
  <property fmtid="{D5CDD505-2E9C-101B-9397-08002B2CF9AE}" pid="4" name="AuthorIds_UIVersion_1536">
    <vt:lpwstr>20</vt:lpwstr>
  </property>
  <property fmtid="{D5CDD505-2E9C-101B-9397-08002B2CF9AE}" pid="5" name="AuthorIds_UIVersion_2048">
    <vt:lpwstr>20</vt:lpwstr>
  </property>
</Properties>
</file>